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华文宋体" pitchFamily="2" charset="-122"/>
      <p:regular r:id="rId15"/>
    </p:embeddedFont>
    <p:embeddedFont>
      <p:font typeface="方正楷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隶变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微软雅黑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飞向蓝天的恐龙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12966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58"/>
          <a:stretch/>
        </p:blipFill>
        <p:spPr bwMode="auto">
          <a:xfrm>
            <a:off x="207546" y="1606901"/>
            <a:ext cx="11849100" cy="53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64"/>
          <a:stretch/>
        </p:blipFill>
        <p:spPr bwMode="auto">
          <a:xfrm>
            <a:off x="207546" y="3765885"/>
            <a:ext cx="11849100" cy="51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10054" y="2236232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192903"/>
              </p:ext>
            </p:extLst>
          </p:nvPr>
        </p:nvGraphicFramePr>
        <p:xfrm>
          <a:off x="337547" y="228628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446282" y="2210244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327798"/>
              </p:ext>
            </p:extLst>
          </p:nvPr>
        </p:nvGraphicFramePr>
        <p:xfrm>
          <a:off x="3473775" y="22602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729908" y="2234618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889263"/>
              </p:ext>
            </p:extLst>
          </p:nvPr>
        </p:nvGraphicFramePr>
        <p:xfrm>
          <a:off x="6757401" y="228467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866136" y="2208630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207583"/>
              </p:ext>
            </p:extLst>
          </p:nvPr>
        </p:nvGraphicFramePr>
        <p:xfrm>
          <a:off x="9893629" y="22586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330102" y="4422040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543390"/>
              </p:ext>
            </p:extLst>
          </p:nvPr>
        </p:nvGraphicFramePr>
        <p:xfrm>
          <a:off x="357595" y="447209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466330" y="4396052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816196"/>
              </p:ext>
            </p:extLst>
          </p:nvPr>
        </p:nvGraphicFramePr>
        <p:xfrm>
          <a:off x="3493823" y="444610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749956" y="4420426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778770"/>
              </p:ext>
            </p:extLst>
          </p:nvPr>
        </p:nvGraphicFramePr>
        <p:xfrm>
          <a:off x="6777449" y="447047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86184" y="4394438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800689"/>
              </p:ext>
            </p:extLst>
          </p:nvPr>
        </p:nvGraphicFramePr>
        <p:xfrm>
          <a:off x="9913677" y="444449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二、在括号内填上加点字的反义词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把下列词语补充完整。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热辣辣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湿漉漉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巴巴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亮堂堂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沉沉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软绵绵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邦邦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轻飘飘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甸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甸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白茫茫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乎乎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5258" y="18423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7911" y="18423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5258" y="2639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7911" y="26450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6281" y="3404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67911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1460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13457" y="21501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8" y="29139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13457" y="29022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7" y="37127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08686" y="36626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展示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显示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揭示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这次展览是对所有已发现的恐龙的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全面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。一具恐龙胚胎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化石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了恐龙胚胎与现代鸟类的密切联系。通过研究化石我们还发现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生活在北美洲的恐龙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生物群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出了与东亚地区的恐龙生物群高度的相似性。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8839" y="26593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展示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7450" y="33979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揭示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4950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显示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10453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根据恐龙进化过程的推测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抓关键词填空。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982536"/>
            <a:ext cx="11804650" cy="23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63295" y="355714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长出羽毛</a:t>
            </a:r>
          </a:p>
        </p:txBody>
      </p:sp>
      <p:sp>
        <p:nvSpPr>
          <p:cNvPr id="9" name="矩形 8"/>
          <p:cNvSpPr/>
          <p:nvPr/>
        </p:nvSpPr>
        <p:spPr>
          <a:xfrm>
            <a:off x="4370926" y="21695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树上生存</a:t>
            </a:r>
          </a:p>
        </p:txBody>
      </p:sp>
      <p:sp>
        <p:nvSpPr>
          <p:cNvPr id="10" name="矩形 9"/>
          <p:cNvSpPr/>
          <p:nvPr/>
        </p:nvSpPr>
        <p:spPr>
          <a:xfrm>
            <a:off x="6124358" y="3557149"/>
            <a:ext cx="21804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30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跳跃、降落</a:t>
            </a:r>
          </a:p>
        </p:txBody>
      </p:sp>
      <p:sp>
        <p:nvSpPr>
          <p:cNvPr id="11" name="矩形 10"/>
          <p:cNvSpPr/>
          <p:nvPr/>
        </p:nvSpPr>
        <p:spPr>
          <a:xfrm>
            <a:off x="9583182" y="21853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滑翔能力</a:t>
            </a:r>
          </a:p>
        </p:txBody>
      </p:sp>
      <p:sp>
        <p:nvSpPr>
          <p:cNvPr id="12" name="矩形 11"/>
          <p:cNvSpPr/>
          <p:nvPr/>
        </p:nvSpPr>
        <p:spPr>
          <a:xfrm>
            <a:off x="9958500" y="3533084"/>
            <a:ext cx="1781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30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主动飞行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159</Words>
  <Application>Microsoft Office PowerPoint</Application>
  <PresentationFormat>自定义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华文宋体</vt:lpstr>
      <vt:lpstr>方正楷体_GBK</vt:lpstr>
      <vt:lpstr>Times New Roman</vt:lpstr>
      <vt:lpstr>方正大标宋简体</vt:lpstr>
      <vt:lpstr>方正隶变_GBK</vt:lpstr>
      <vt:lpstr>方正大标宋_GBK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2026-03-02T06:22:22Z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