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04" r:id="rId3"/>
    <p:sldId id="505" r:id="rId4"/>
    <p:sldId id="506" r:id="rId5"/>
    <p:sldId id="507" r:id="rId6"/>
    <p:sldId id="508" r:id="rId7"/>
    <p:sldId id="427" r:id="rId8"/>
  </p:sldIdLst>
  <p:sldSz cx="12192000" cy="6858000"/>
  <p:notesSz cx="6858000" cy="9144000"/>
  <p:embeddedFontLst>
    <p:embeddedFont>
      <p:font typeface="方正楷体_GBK" pitchFamily="65" charset="-122"/>
      <p:regular r:id="rId9"/>
    </p:embeddedFont>
    <p:embeddedFont>
      <p:font typeface="方正书宋_GBK" pitchFamily="65" charset="-122"/>
      <p:regular r:id="rId10"/>
    </p:embeddedFont>
    <p:embeddedFont>
      <p:font typeface="NEU-BZ" pitchFamily="2" charset="-122"/>
      <p:regular r:id="rId11"/>
      <p:bold r:id="rId12"/>
      <p:italic r:id="rId13"/>
      <p:boldItalic r:id="rId14"/>
    </p:embeddedFont>
    <p:embeddedFont>
      <p:font typeface="方正仿宋_GBK" pitchFamily="65" charset="-122"/>
      <p:regular r:id="rId15"/>
    </p:embeddedFont>
    <p:embeddedFont>
      <p:font typeface="方正大标宋_GBK" pitchFamily="65" charset="-122"/>
      <p:regular r:id="rId16"/>
    </p:embeddedFont>
    <p:embeddedFont>
      <p:font typeface="方正小标宋_GBK" pitchFamily="65" charset="-122"/>
      <p:regular r:id="rId17"/>
    </p:embeddedFont>
    <p:embeddedFont>
      <p:font typeface="方正大标宋简体" charset="-122"/>
      <p:regular r:id="rId18"/>
    </p:embeddedFont>
    <p:embeddedFont>
      <p:font typeface="Calibri" pitchFamily="34" charset="0"/>
      <p:regular r:id="rId19"/>
      <p:bold r:id="rId20"/>
      <p:italic r:id="rId21"/>
      <p:boldItalic r:id="rId22"/>
    </p:embeddedFont>
    <p:embeddedFont>
      <p:font typeface="NEU-XT" pitchFamily="18" charset="-122"/>
      <p:regular r:id="rId23"/>
    </p:embeddedFont>
    <p:embeddedFont>
      <p:font typeface="方正黑体_GBK" pitchFamily="65" charset="-122"/>
      <p:regular r:id="rId24"/>
    </p:embeddedFont>
    <p:embeddedFont>
      <p:font typeface="方正隶变_GBK" pitchFamily="65" charset="-122"/>
      <p:regular r:id="rId25"/>
    </p:embeddedFont>
    <p:embeddedFont>
      <p:font typeface="华文宋体" pitchFamily="2" charset="-122"/>
      <p:regular r:id="rId26"/>
    </p:embeddedFont>
    <p:embeddedFont>
      <p:font typeface="微软雅黑" pitchFamily="34" charset="-122"/>
      <p:regular r:id="rId27"/>
      <p:bold r:id="rId28"/>
    </p:embeddedFont>
    <p:embeddedFont>
      <p:font typeface="NEU-HZ" pitchFamily="2" charset="-122"/>
      <p:regular r:id="rId29"/>
      <p:italic r:id="rId30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63" d="100"/>
          <a:sy n="63" d="100"/>
        </p:scale>
        <p:origin x="-86" y="-475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26" Type="http://schemas.openxmlformats.org/officeDocument/2006/relationships/font" Target="fonts/font18.fntdata"/><Relationship Id="rId3" Type="http://schemas.openxmlformats.org/officeDocument/2006/relationships/slide" Target="slides/slide2.xml"/><Relationship Id="rId21" Type="http://schemas.openxmlformats.org/officeDocument/2006/relationships/font" Target="fonts/font13.fntdata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5" Type="http://schemas.openxmlformats.org/officeDocument/2006/relationships/font" Target="fonts/font17.fntdata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font" Target="fonts/font12.fntdata"/><Relationship Id="rId29" Type="http://schemas.openxmlformats.org/officeDocument/2006/relationships/font" Target="fonts/font2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24" Type="http://schemas.openxmlformats.org/officeDocument/2006/relationships/font" Target="fonts/font16.fntdata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font" Target="fonts/font15.fntdata"/><Relationship Id="rId28" Type="http://schemas.openxmlformats.org/officeDocument/2006/relationships/font" Target="fonts/font20.fntdata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31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font" Target="fonts/font14.fntdata"/><Relationship Id="rId27" Type="http://schemas.openxmlformats.org/officeDocument/2006/relationships/font" Target="fonts/font19.fntdata"/><Relationship Id="rId30" Type="http://schemas.openxmlformats.org/officeDocument/2006/relationships/font" Target="fonts/font22.fntdata"/><Relationship Id="rId35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2026/3/2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5" Type="http://schemas.openxmlformats.org/officeDocument/2006/relationships/slide" Target="slide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琥 珀 </a:t>
            </a:r>
            <a:r>
              <a:rPr lang="en-US" altLang="zh-CN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(</a:t>
            </a: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一</a:t>
            </a:r>
            <a:r>
              <a:rPr lang="en-US" altLang="zh-CN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)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01803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17192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四年级语文下册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0783EA05-02E3-D554-D072-A5E2AB2674A7}"/>
              </a:ext>
            </a:extLst>
          </p:cNvPr>
          <p:cNvSpPr txBox="1"/>
          <p:nvPr/>
        </p:nvSpPr>
        <p:spPr>
          <a:xfrm>
            <a:off x="5121987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1094"/>
            <a:ext cx="5209540" cy="7939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一、读拼音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写词语。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0000"/>
          <a:stretch/>
        </p:blipFill>
        <p:spPr bwMode="auto">
          <a:xfrm>
            <a:off x="267706" y="1831808"/>
            <a:ext cx="11595434" cy="11744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000"/>
          <a:stretch/>
        </p:blipFill>
        <p:spPr bwMode="auto">
          <a:xfrm>
            <a:off x="267706" y="3246904"/>
            <a:ext cx="11595434" cy="11744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矩形 5"/>
          <p:cNvSpPr/>
          <p:nvPr/>
        </p:nvSpPr>
        <p:spPr>
          <a:xfrm>
            <a:off x="664313" y="2298715"/>
            <a:ext cx="1567159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松</a:t>
            </a:r>
            <a:r>
              <a:rPr lang="zh-CN" altLang="zh-CN" sz="3400" b="1">
                <a:solidFill>
                  <a:srgbClr val="E72582"/>
                </a:solidFill>
                <a:latin typeface="NEU-XT"/>
                <a:ea typeface="宋体"/>
                <a:cs typeface="Times New Roman"/>
              </a:rPr>
              <a:t>　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脂</a:t>
            </a:r>
            <a:endParaRPr lang="zh-CN" altLang="en-US" sz="3400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752422" y="2307419"/>
            <a:ext cx="1567159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怒 </a:t>
            </a:r>
            <a:r>
              <a:rPr lang="zh-CN" altLang="en-US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   吼</a:t>
            </a:r>
            <a:endParaRPr lang="zh-CN" altLang="en-US" sz="3400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948813" y="2287801"/>
            <a:ext cx="1567159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擦 </a:t>
            </a:r>
            <a:r>
              <a:rPr lang="zh-CN" altLang="en-US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   拭</a:t>
            </a:r>
            <a:endParaRPr lang="zh-CN" altLang="en-US" sz="3400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0161332" y="2352406"/>
            <a:ext cx="1567159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挣　扎</a:t>
            </a:r>
            <a:endParaRPr lang="zh-CN" altLang="en-US" sz="3400" b="1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25780" y="3843954"/>
            <a:ext cx="1567159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埋 </a:t>
            </a:r>
            <a:r>
              <a:rPr lang="zh-CN" altLang="en-US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   没</a:t>
            </a:r>
            <a:endParaRPr lang="zh-CN" altLang="en-US" sz="3400" b="1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812581" y="3864001"/>
            <a:ext cx="1567159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计 </a:t>
            </a:r>
            <a:r>
              <a:rPr lang="zh-CN" altLang="en-US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  划</a:t>
            </a:r>
            <a:endParaRPr lang="zh-CN" altLang="en-US" sz="3400" b="1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876620" y="3834132"/>
            <a:ext cx="1567159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番　茄</a:t>
            </a:r>
            <a:endParaRPr lang="zh-CN" altLang="en-US" sz="3400" b="1">
              <a:solidFill>
                <a:srgbClr val="E72582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0077108" y="3834131"/>
            <a:ext cx="1567159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详　细</a:t>
            </a:r>
            <a:endParaRPr lang="zh-CN" altLang="en-US" sz="3400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23874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0840319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二、给</a:t>
            </a:r>
            <a:r>
              <a:rPr lang="en-US" altLang="zh-CN" sz="3400">
                <a:latin typeface="NEU-BZ"/>
                <a:ea typeface="方正黑体_GBK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漫</a:t>
            </a:r>
            <a:r>
              <a:rPr lang="en-US" altLang="zh-CN" sz="3400">
                <a:latin typeface="NEU-BZ"/>
                <a:ea typeface="方正黑体_GBK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选择正确的解释。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填序号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/>
            </a:r>
            <a:br>
              <a:rPr lang="en-US" altLang="zh-CN" sz="3400">
                <a:latin typeface="Calibri"/>
                <a:ea typeface="宋体"/>
                <a:cs typeface="Times New Roman"/>
              </a:rPr>
            </a:br>
            <a:r>
              <a:rPr lang="en-US" altLang="zh-CN" sz="340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海水渐渐漫上来了。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)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/>
            </a:r>
            <a:br>
              <a:rPr lang="en-US" altLang="zh-CN" sz="3400">
                <a:latin typeface="Calibri"/>
                <a:ea typeface="宋体"/>
                <a:cs typeface="Times New Roman"/>
              </a:rPr>
            </a:br>
            <a:r>
              <a:rPr lang="en-US" altLang="zh-CN" sz="340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他对这件事漫不经心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  <a:r>
              <a:rPr lang="zh-CN" altLang="zh-CN" sz="3400">
                <a:ea typeface="方正书宋_GBK"/>
                <a:cs typeface="Times New Roman"/>
              </a:rPr>
              <a:t> 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 )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/>
            </a:r>
            <a:br>
              <a:rPr lang="en-US" altLang="zh-CN" sz="3400">
                <a:latin typeface="Calibri"/>
                <a:ea typeface="宋体"/>
                <a:cs typeface="Times New Roman"/>
              </a:rPr>
            </a:br>
            <a:r>
              <a:rPr lang="en-US" altLang="zh-CN" sz="3400">
                <a:latin typeface="NEU-HZ"/>
                <a:ea typeface="宋体"/>
                <a:cs typeface="Times New Roman"/>
              </a:rPr>
              <a:t>3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漫山遍野盛开着美丽的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鲜花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。</a:t>
            </a:r>
            <a:endParaRPr lang="en-US" altLang="zh-CN" sz="340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                                             </a:t>
            </a:r>
            <a:r>
              <a:rPr lang="zh-CN" altLang="zh-CN" sz="3400" smtClean="0">
                <a:ea typeface="方正书宋_GBK"/>
                <a:cs typeface="Times New Roman"/>
              </a:rPr>
              <a:t> 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 )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	</a:t>
            </a:r>
            <a:endParaRPr lang="zh-CN" altLang="en-US" sz="3400"/>
          </a:p>
        </p:txBody>
      </p:sp>
      <p:sp>
        <p:nvSpPr>
          <p:cNvPr id="6" name="矩形 5"/>
          <p:cNvSpPr/>
          <p:nvPr/>
        </p:nvSpPr>
        <p:spPr>
          <a:xfrm>
            <a:off x="5475317" y="1861368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①</a:t>
            </a:r>
            <a:endParaRPr lang="zh-CN" altLang="en-US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5698345" y="2664024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③</a:t>
            </a:r>
            <a:endParaRPr lang="zh-CN" altLang="en-US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5475317" y="4167972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②</a:t>
            </a:r>
            <a:endParaRPr lang="zh-CN" altLang="en-US">
              <a:solidFill>
                <a:srgbClr val="E72582"/>
              </a:solidFill>
            </a:endParaRPr>
          </a:p>
        </p:txBody>
      </p:sp>
      <p:sp>
        <p:nvSpPr>
          <p:cNvPr id="10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2590519" y="2138424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1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3030329" y="2882313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2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793035" y="3693694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8093" y="1767315"/>
            <a:ext cx="5147669" cy="32257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614240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三、照样子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写词语。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前俯后仰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含反义词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</a:t>
            </a:r>
            <a:r>
              <a:rPr lang="en-US" altLang="zh-CN" sz="3400" u="sng" smtClean="0">
                <a:solidFill>
                  <a:schemeClr val="bg1"/>
                </a:solidFill>
                <a:latin typeface="Calibri"/>
                <a:ea typeface="宋体"/>
                <a:cs typeface="Times New Roman"/>
              </a:rPr>
              <a:t>.</a:t>
            </a: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成千上万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含数字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	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</a:t>
            </a:r>
            <a:r>
              <a:rPr lang="en-US" altLang="zh-CN" sz="3400" u="sng">
                <a:latin typeface="NEU-BZ"/>
                <a:ea typeface="宋体"/>
                <a:cs typeface="Times New Roman"/>
              </a:rPr>
              <a:t> 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	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</a:t>
            </a:r>
            <a:r>
              <a:rPr lang="en-US" altLang="zh-CN" sz="3400" u="sng" smtClean="0">
                <a:solidFill>
                  <a:schemeClr val="bg1"/>
                </a:solidFill>
                <a:latin typeface="Calibri"/>
                <a:ea typeface="宋体"/>
                <a:cs typeface="Times New Roman"/>
              </a:rPr>
              <a:t> .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528676" y="2074477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深入浅出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8536570" y="1696777"/>
            <a:ext cx="1928733" cy="99174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200000"/>
              </a:lnSpc>
            </a:pP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出生入死</a:t>
            </a:r>
            <a:endParaRPr lang="zh-CN" altLang="zh-CN" sz="3400" b="1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528676" y="3121223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四面八方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536570" y="2747424"/>
            <a:ext cx="1928733" cy="99174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200000"/>
              </a:lnSpc>
            </a:pP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千变万化</a:t>
            </a:r>
            <a:endParaRPr lang="zh-CN" altLang="zh-CN" sz="3400" b="1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714146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74268"/>
            <a:ext cx="11153141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四、选词填空。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楷体_GBK"/>
                <a:cs typeface="Times New Roman"/>
              </a:rPr>
              <a:t>预测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　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推测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　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猜测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从那块琥珀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我们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可以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发生在几千万年前的故事。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不了解事情的前因后果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总是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去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         ),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是解决不了问题的。</a:t>
            </a:r>
          </a:p>
          <a:p>
            <a:pPr>
              <a:lnSpc>
                <a:spcPct val="150000"/>
              </a:lnSpc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3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地震是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很难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  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的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一旦发生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往往会给人类造成极大的损失。</a:t>
            </a:r>
            <a:endParaRPr lang="zh-CN" altLang="en-US" sz="3400"/>
          </a:p>
        </p:txBody>
      </p:sp>
      <p:sp>
        <p:nvSpPr>
          <p:cNvPr id="6" name="矩形 5"/>
          <p:cNvSpPr/>
          <p:nvPr/>
        </p:nvSpPr>
        <p:spPr>
          <a:xfrm>
            <a:off x="5339050" y="2652385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推测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7288166" y="3359563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猜测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3630566" y="4877834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预测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951709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0695941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五、根据课文内容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选择合适的词语填在下面的语段中。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Calibri"/>
                <a:ea typeface="方正楷体_GBK"/>
                <a:cs typeface="Times New Roman"/>
              </a:rPr>
              <a:t>           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拂拭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飞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掸掸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穿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展开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飞舞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伸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indent="722313" algn="just">
              <a:lnSpc>
                <a:spcPct val="150000"/>
              </a:lnSpc>
            </a:pPr>
            <a:r>
              <a:rPr lang="zh-CN" altLang="zh-CN" sz="3400">
                <a:latin typeface="Calibri"/>
                <a:ea typeface="宋体"/>
                <a:cs typeface="Times New Roman"/>
              </a:rPr>
              <a:t>一只小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苍蝇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柔嫩的绿翅膀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在阳光下快乐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地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。后来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它嗡嗡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地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过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草地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,( 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进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树林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,(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在一棵大松树上。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它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起腿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来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翅膀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,(    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那长着一对红眼睛的圆脑袋。</a:t>
            </a:r>
            <a:endParaRPr lang="zh-CN" altLang="en-US" sz="3400"/>
          </a:p>
        </p:txBody>
      </p:sp>
      <p:sp>
        <p:nvSpPr>
          <p:cNvPr id="6" name="矩形 5"/>
          <p:cNvSpPr/>
          <p:nvPr/>
        </p:nvSpPr>
        <p:spPr>
          <a:xfrm>
            <a:off x="3919324" y="2622134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展开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879921" y="3404935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飞舞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5543087" y="3404936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穿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963374" y="3404934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飞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0380967" y="3404933"/>
            <a:ext cx="74251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停</a:t>
            </a:r>
            <a:r>
              <a:rPr lang="zh-CN" altLang="zh-CN" sz="3400" b="1">
                <a:solidFill>
                  <a:srgbClr val="E72582"/>
                </a:solidFill>
                <a:ea typeface="Calibri"/>
                <a:cs typeface="Times New Roman"/>
              </a:rPr>
              <a:t> 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714092" y="4155940"/>
            <a:ext cx="74251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伸</a:t>
            </a:r>
            <a:r>
              <a:rPr lang="zh-CN" altLang="zh-CN" sz="3400" b="1">
                <a:solidFill>
                  <a:srgbClr val="E72582"/>
                </a:solidFill>
                <a:ea typeface="Calibri"/>
                <a:cs typeface="Times New Roman"/>
              </a:rPr>
              <a:t> 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7059565" y="4155939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掸掸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9465881" y="4160985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拂拭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622401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四年级语文下册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156</TotalTime>
  <Words>159</Words>
  <Application>Microsoft Office PowerPoint</Application>
  <PresentationFormat>自定义</PresentationFormat>
  <Paragraphs>62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7" baseType="lpstr">
      <vt:lpstr>Arial</vt:lpstr>
      <vt:lpstr>宋体</vt:lpstr>
      <vt:lpstr>方正楷体_GBK</vt:lpstr>
      <vt:lpstr>方正书宋_GBK</vt:lpstr>
      <vt:lpstr>Wingdings</vt:lpstr>
      <vt:lpstr>NEU-BZ</vt:lpstr>
      <vt:lpstr>方正仿宋_GBK</vt:lpstr>
      <vt:lpstr>方正大标宋_GBK</vt:lpstr>
      <vt:lpstr>方正小标宋_GBK</vt:lpstr>
      <vt:lpstr>方正大标宋简体</vt:lpstr>
      <vt:lpstr>汉仪雅酷黑 95W</vt:lpstr>
      <vt:lpstr>Times New Roman</vt:lpstr>
      <vt:lpstr>Calibri</vt:lpstr>
      <vt:lpstr>NEU-XT</vt:lpstr>
      <vt:lpstr>方正黑体_GBK</vt:lpstr>
      <vt:lpstr>方正隶变_GBK</vt:lpstr>
      <vt:lpstr>华文宋体</vt:lpstr>
      <vt:lpstr>微软雅黑</vt:lpstr>
      <vt:lpstr>NEU-HZ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微软用户</cp:lastModifiedBy>
  <cp:revision>237</cp:revision>
  <dcterms:created xsi:type="dcterms:W3CDTF">2019-06-19T02:08:00Z</dcterms:created>
  <dcterms:modified xsi:type="dcterms:W3CDTF">2026-03-02T03:15:53Z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