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0" r:id="rId5"/>
    <p:sldId id="528" r:id="rId6"/>
    <p:sldId id="523" r:id="rId7"/>
    <p:sldId id="524" r:id="rId8"/>
    <p:sldId id="529" r:id="rId9"/>
    <p:sldId id="525" r:id="rId10"/>
    <p:sldId id="530" r:id="rId11"/>
    <p:sldId id="532" r:id="rId12"/>
    <p:sldId id="533" r:id="rId13"/>
    <p:sldId id="535" r:id="rId14"/>
    <p:sldId id="534" r:id="rId15"/>
    <p:sldId id="498" r:id="rId16"/>
    <p:sldId id="536" r:id="rId17"/>
    <p:sldId id="427" r:id="rId18"/>
  </p:sldIdLst>
  <p:sldSz cx="12192000" cy="6858000"/>
  <p:notesSz cx="6858000" cy="9144000"/>
  <p:embeddedFontLst>
    <p:embeddedFont>
      <p:font typeface="NEU-HZ" pitchFamily="2" charset="-122"/>
      <p:regular r:id="rId19"/>
      <p:italic r:id="rId20"/>
    </p:embeddedFon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方正大标宋_GBK" pitchFamily="65" charset="-122"/>
      <p:regular r:id="rId25"/>
    </p:embeddedFont>
    <p:embeddedFont>
      <p:font typeface="方正宋黑_GBK" pitchFamily="65" charset="-122"/>
      <p:regular r:id="rId26"/>
    </p:embeddedFont>
    <p:embeddedFont>
      <p:font typeface="微软雅黑" pitchFamily="34" charset="-122"/>
      <p:regular r:id="rId27"/>
      <p:bold r:id="rId28"/>
    </p:embeddedFont>
    <p:embeddedFont>
      <p:font typeface="方正书宋_GBK" pitchFamily="65" charset="-122"/>
      <p:regular r:id="rId29"/>
    </p:embeddedFont>
    <p:embeddedFont>
      <p:font typeface="方正仿宋_GBK" pitchFamily="65" charset="-122"/>
      <p:regular r:id="rId30"/>
    </p:embeddedFont>
    <p:embeddedFont>
      <p:font typeface="NEU-BZ" pitchFamily="2" charset="-122"/>
      <p:regular r:id="rId31"/>
      <p:bold r:id="rId32"/>
      <p:italic r:id="rId33"/>
      <p:boldItalic r:id="rId34"/>
    </p:embeddedFont>
    <p:embeddedFont>
      <p:font typeface="方正楷体_GBK" pitchFamily="65" charset="-122"/>
      <p:regular r:id="rId35"/>
    </p:embeddedFont>
    <p:embeddedFont>
      <p:font typeface="方正隶变_GBK" pitchFamily="65" charset="-122"/>
      <p:regular r:id="rId36"/>
    </p:embeddedFont>
    <p:embeddedFont>
      <p:font typeface="华文宋体" pitchFamily="2" charset="-122"/>
      <p:regular r:id="rId37"/>
    </p:embeddedFont>
    <p:embeddedFont>
      <p:font typeface="方正小标宋_GBK" pitchFamily="65" charset="-122"/>
      <p:regular r:id="rId38"/>
    </p:embeddedFont>
    <p:embeddedFont>
      <p:font typeface="方正黑体_GBK" pitchFamily="65" charset="-122"/>
      <p:regular r:id="rId39"/>
    </p:embeddedFont>
    <p:embeddedFont>
      <p:font typeface="方正大标宋简体" charset="-122"/>
      <p:regular r:id="rId40"/>
    </p:embeddedFont>
    <p:embeddedFont>
      <p:font typeface="NEU-XT" pitchFamily="18" charset="-122"/>
      <p:regular r:id="rId4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9" Type="http://schemas.openxmlformats.org/officeDocument/2006/relationships/font" Target="fonts/font21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font" Target="fonts/font20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41" Type="http://schemas.openxmlformats.org/officeDocument/2006/relationships/font" Target="fonts/font2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font" Target="fonts/font19.fntdata"/><Relationship Id="rId40" Type="http://schemas.openxmlformats.org/officeDocument/2006/relationships/font" Target="fonts/font22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5" Type="http://schemas.openxmlformats.org/officeDocument/2006/relationships/image" Target="../media/image5.TIF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image" Target="../media/image6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5" Type="http://schemas.openxmlformats.org/officeDocument/2006/relationships/slide" Target="slide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15 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白  鹅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五、对比阅读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体会不同作家笔下的鹅。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3556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宋黑_GBK"/>
                <a:cs typeface="Times New Roman"/>
              </a:rPr>
              <a:t>【选段二】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它走起路来慢条斯理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仔细掂量着每一步。落步之前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它总要先脚掌往上抬抬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再合上掌蹼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就像收起张开的扇面一样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然后摆一会儿这个姿势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再不慌不忙地把脚掌放到地上。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就是狗在身后追赶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这只鹅也决不举步奔跑。它总是高傲地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一动不动地挺着长长的脖子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好像头上顶着一罐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水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3926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抓住关键词句简要概括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用慢镜头再现选段二中鹅走路的样子。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抬脚掌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→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→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摆一会儿姿势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→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59106" y="253477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合掌蹼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01265" y="249868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脚掌落地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1757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选一选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填一填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体会选段一是如何将鹅的步态写清楚的。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（1）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观察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京剧里人物的姿态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作者把鹅走路的样子比作谁的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出场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?(   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13824" y="260192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pic>
        <p:nvPicPr>
          <p:cNvPr id="8" name="image7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20412" y="3657600"/>
            <a:ext cx="11337914" cy="18889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4095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选一选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填一填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体会选段一是如何将鹅的步态写清楚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（2）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作者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将鸭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的步调与鹅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的步调进行对比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突出鹅步态的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67456" y="165337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急速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85997" y="16293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从容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78892" y="238729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傲慢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6217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30955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关于两个选段的相同点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下列说法不正确的是哪一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项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?(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两个选段都用明贬实褒的表达方式来表达对鹅的喜爱之情。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在结构安排上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都是先介绍鹅的特点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再具体描写。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两个选段都描写鹅的步态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表现了鹅高傲、行动敏捷的特点。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在写法上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都运用了比喻、拟人的修辞手法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让鹅的形象鲜活、亲切。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952127" y="10638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40627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721385"/>
            <a:ext cx="1111704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按要求完成练习。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因此鹅吃饭时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非有一个人侍候不可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真是架子十足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架子十足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表达的不是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而是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。这是用明贬实褒的手法表达出了对鹅的喜爱之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情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5699997" y="327705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讨厌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10850" y="327705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喜爱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1035561"/>
            <a:ext cx="1064781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照样子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用贬义词当褒义词的手法补全句子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写出你对小花狗的喜爱。</a:t>
            </a:r>
          </a:p>
          <a:p>
            <a:pPr indent="722313">
              <a:lnSpc>
                <a:spcPct val="150000"/>
              </a:lnSpc>
            </a:pPr>
            <a:r>
              <a:rPr lang="zh-CN" altLang="zh-CN" sz="3400" spc="300">
                <a:latin typeface="Calibri"/>
                <a:ea typeface="宋体"/>
                <a:cs typeface="Times New Roman"/>
              </a:rPr>
              <a:t>我一手搂着小花狗</a:t>
            </a:r>
            <a:r>
              <a:rPr lang="en-US" altLang="zh-CN" sz="3400" spc="3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300">
                <a:latin typeface="Calibri"/>
                <a:ea typeface="宋体"/>
                <a:cs typeface="Times New Roman"/>
              </a:rPr>
              <a:t>一手抚摸着它的脑袋</a:t>
            </a:r>
            <a:r>
              <a:rPr lang="en-US" altLang="zh-CN" sz="3400" spc="3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300">
                <a:latin typeface="Calibri"/>
                <a:ea typeface="宋体"/>
                <a:cs typeface="Times New Roman"/>
              </a:rPr>
              <a:t>笑着</a:t>
            </a:r>
            <a:r>
              <a:rPr lang="zh-CN" altLang="zh-CN" sz="3400" spc="300">
                <a:latin typeface="Calibri"/>
                <a:ea typeface="宋体"/>
                <a:cs typeface="Times New Roman"/>
              </a:rPr>
              <a:t>说</a:t>
            </a:r>
            <a:r>
              <a:rPr lang="en-US" altLang="zh-CN" sz="3400" spc="300" smtClean="0">
                <a:latin typeface="方正书宋_GBK"/>
                <a:ea typeface="宋体"/>
                <a:cs typeface="Times New Roman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836545" y="3368840"/>
            <a:ext cx="997984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你这个小跟屁虫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我走到哪你跟到哪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你可真烦人啊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endParaRPr lang="zh-CN" altLang="en-US" b="1" spc="-15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4686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6" y="1452153"/>
            <a:ext cx="982777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根据拼音写字词。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门外传来一声犬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fèi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狗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mǐn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jié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地跑到门外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ánɡ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首张望。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鹅的步调从容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大模大样的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pō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像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jīnɡ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jù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里的净角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出场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08841" y="238729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31955" y="241640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敏捷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53111" y="324153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08343" y="403562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74772" y="476187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京剧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452153"/>
            <a:ext cx="903369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根据拼音写字词。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鹅吃饭时还要人在旁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shì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hòu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像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fàn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ɡuǎn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里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的堂倌一样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连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fù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jìn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的狗都知道它的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pí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qì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4350" y="244544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侍候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72952" y="325357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饭馆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81050" y="325356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附近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52460" y="406825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脾气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9978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二、按要求进行选择。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下列加点词语使用不恰当的一项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他因为做了错事而感到局促不安。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小元上课注意力不集中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老是左顾右盼。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语文老师总是不胜其烦地给我辅导功课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使我深受感动。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小路学习向来一丝不苟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连最细微的地方也不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马虎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07720" y="182181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5150320" y="2893814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6153539" y="3661767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3410467" y="4453910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3386403" y="5196014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二、按要求进行选择。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附近的狗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都知道我们这位鹅老爷的脾气。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把鹅称为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老爷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体现了作者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实话实说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鹅比偷吃的狗好一点。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喜爱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正话反说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拟人形象流露出亲昵。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讨厌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无话可说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这只鹅真的太难侍候。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无奈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哑口无言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对这只鹅真是又爱又恨。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56">
            <a:extLst>
              <a:ext uri="{FF2B5EF4-FFF2-40B4-BE49-F238E27FC236}">
                <a16:creationId xmlns="" xmlns:a16="http://schemas.microsoft.com/office/drawing/2014/main" id="{EBE011FA-F604-F333-D096-CAFF64B80BC7}"/>
              </a:ext>
            </a:extLst>
          </p:cNvPr>
          <p:cNvSpPr txBox="1"/>
          <p:nvPr/>
        </p:nvSpPr>
        <p:spPr>
          <a:xfrm>
            <a:off x="5895368" y="2088847"/>
            <a:ext cx="165620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8574" y="251071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9053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419"/>
            <a:ext cx="1120126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三、选择恰当的词语把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白鹅印象卡片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补充完整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体会鹅的叫声、步态和吃相。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厉声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叫嚣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从容不迫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latin typeface="Calibri"/>
                <a:ea typeface="宋体"/>
                <a:cs typeface="Times New Roman"/>
              </a:rPr>
            </a:b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一丝不苟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大模大样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latin typeface="Calibri"/>
                <a:ea typeface="宋体"/>
                <a:cs typeface="Times New Roman"/>
              </a:rPr>
            </a:br>
            <a:r>
              <a:rPr lang="en-US" altLang="zh-CN" sz="3400">
                <a:latin typeface="NEU-BZ"/>
                <a:ea typeface="宋体"/>
                <a:cs typeface="Times New Roman"/>
              </a:rPr>
              <a:t>⑤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引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吭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大叫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⑥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三眼一板</a:t>
            </a:r>
            <a:endParaRPr lang="zh-CN" altLang="en-US" sz="340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64303" y="1736483"/>
            <a:ext cx="5998829" cy="480131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144000" rIns="144000">
            <a:spAutoFit/>
          </a:bodyPr>
          <a:lstStyle/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白鹅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、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那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是看家护院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; 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白鹅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、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地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走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那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是从容自信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; 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白鹅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吃饭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那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是坚守原则。</a:t>
            </a:r>
            <a:endParaRPr lang="zh-CN" altLang="en-US" sz="3400"/>
          </a:p>
        </p:txBody>
      </p:sp>
      <p:sp>
        <p:nvSpPr>
          <p:cNvPr id="10" name="矩形 9"/>
          <p:cNvSpPr/>
          <p:nvPr/>
        </p:nvSpPr>
        <p:spPr>
          <a:xfrm>
            <a:off x="7951342" y="176054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56079" y="174851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⑤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51341" y="330169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756079" y="330169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08139" y="489690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756079" y="488991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⑥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5481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四、按要求写句子。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鹅吃饭时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必须有一个人侍候。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改为双重否定句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latin typeface="NEU-HZ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白鹅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先吃一口冷饭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再喝一口水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然后再到别处去吃一口泥和草。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用加点字词写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句子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2551837"/>
            <a:ext cx="7972926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鹅吃饭时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非有一个人侍候不可。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0297" y="4792377"/>
            <a:ext cx="10593450" cy="15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每天放学回家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我先做完家庭作业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再复习功课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然后再看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20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分钟课外书。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916333" y="368957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640221" y="367754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6929764" y="3689573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5481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四、按要求写句子。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它板正的姿势啦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步态啦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和别的公鹅攀谈时的腔调啦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全是海军上将的派头。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仿写句子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至少用上</a:t>
            </a:r>
            <a:r>
              <a:rPr lang="en-US" altLang="zh-CN" sz="34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啊、啦、呢、呀、吧</a:t>
            </a:r>
            <a:r>
              <a:rPr lang="en-US" altLang="zh-CN" sz="3400"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中的一个语气词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使语气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亲切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7085" y="4056975"/>
            <a:ext cx="10717830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迎春花啦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桃花啦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玉兰花啦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热热闹闹地开满了整个花园。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504919" y="215743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920635" y="215743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366931" y="213314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4722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五、对比阅读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体会不同作家笔下的鹅。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355600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宋黑_GBK"/>
                <a:cs typeface="Times New Roman"/>
              </a:rPr>
              <a:t>【选段一】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鹅的步态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更是傲慢了。大体上与鸭相似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但鸭的步调急速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有局促不安之相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鹅的步调从容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大模大样的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颇像京剧里的净角出场。它常傲然地站着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看见人走来也毫不相让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有时非但不让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竟伸过颈子来咬你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一口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1024</Words>
  <Application>Microsoft Office PowerPoint</Application>
  <PresentationFormat>自定义</PresentationFormat>
  <Paragraphs>130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8" baseType="lpstr">
      <vt:lpstr>Arial</vt:lpstr>
      <vt:lpstr>宋体</vt:lpstr>
      <vt:lpstr>NEU-HZ</vt:lpstr>
      <vt:lpstr>Times New Roman</vt:lpstr>
      <vt:lpstr>Calibri</vt:lpstr>
      <vt:lpstr>方正大标宋_GBK</vt:lpstr>
      <vt:lpstr>方正宋黑_GBK</vt:lpstr>
      <vt:lpstr>微软雅黑</vt:lpstr>
      <vt:lpstr>方正书宋_GBK</vt:lpstr>
      <vt:lpstr>方正仿宋_GBK</vt:lpstr>
      <vt:lpstr>NEU-BZ</vt:lpstr>
      <vt:lpstr>方正楷体_GBK</vt:lpstr>
      <vt:lpstr>汉仪雅酷黑 95W</vt:lpstr>
      <vt:lpstr>方正隶变_GBK</vt:lpstr>
      <vt:lpstr>Wingdings</vt:lpstr>
      <vt:lpstr>华文宋体</vt:lpstr>
      <vt:lpstr>方正小标宋_GBK</vt:lpstr>
      <vt:lpstr>方正黑体_GBK</vt:lpstr>
      <vt:lpstr>方正大标宋简体</vt:lpstr>
      <vt:lpstr>NEU-XT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249</cp:revision>
  <dcterms:created xsi:type="dcterms:W3CDTF">2019-06-19T02:08:00Z</dcterms:created>
  <dcterms:modified xsi:type="dcterms:W3CDTF">2026-03-13T07:59:08Z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