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8" r:id="rId3"/>
    <p:sldId id="527" r:id="rId4"/>
    <p:sldId id="528" r:id="rId5"/>
    <p:sldId id="489" r:id="rId6"/>
    <p:sldId id="529" r:id="rId7"/>
    <p:sldId id="530" r:id="rId8"/>
    <p:sldId id="531" r:id="rId9"/>
    <p:sldId id="520" r:id="rId10"/>
    <p:sldId id="532" r:id="rId11"/>
    <p:sldId id="533" r:id="rId12"/>
    <p:sldId id="534" r:id="rId13"/>
    <p:sldId id="523" r:id="rId14"/>
    <p:sldId id="524" r:id="rId15"/>
    <p:sldId id="535" r:id="rId16"/>
    <p:sldId id="525" r:id="rId17"/>
    <p:sldId id="536" r:id="rId18"/>
    <p:sldId id="537" r:id="rId19"/>
    <p:sldId id="538" r:id="rId20"/>
    <p:sldId id="539" r:id="rId21"/>
    <p:sldId id="540" r:id="rId22"/>
    <p:sldId id="526" r:id="rId23"/>
    <p:sldId id="541" r:id="rId24"/>
    <p:sldId id="542" r:id="rId25"/>
    <p:sldId id="543" r:id="rId26"/>
    <p:sldId id="522" r:id="rId27"/>
    <p:sldId id="544" r:id="rId28"/>
    <p:sldId id="427" r:id="rId29"/>
  </p:sldIdLst>
  <p:sldSz cx="12192000" cy="6858000"/>
  <p:notesSz cx="6858000" cy="9144000"/>
  <p:embeddedFontLst>
    <p:embeddedFont>
      <p:font typeface="方正黑体_GBK" pitchFamily="65" charset="-122"/>
      <p:regular r:id="rId30"/>
    </p:embeddedFont>
    <p:embeddedFont>
      <p:font typeface="方正仿宋_GBK" pitchFamily="65" charset="-122"/>
      <p:regular r:id="rId31"/>
    </p:embeddedFont>
    <p:embeddedFont>
      <p:font typeface="方正楷体_GBK" pitchFamily="65" charset="-122"/>
      <p:regular r:id="rId32"/>
    </p:embeddedFont>
    <p:embeddedFont>
      <p:font typeface="方正隶变_GBK" pitchFamily="65" charset="-122"/>
      <p:regular r:id="rId33"/>
    </p:embeddedFont>
    <p:embeddedFont>
      <p:font typeface="方正大标宋简体" charset="-122"/>
      <p:regular r:id="rId34"/>
    </p:embeddedFont>
    <p:embeddedFont>
      <p:font typeface="方正书宋_GBK" pitchFamily="65" charset="-122"/>
      <p:regular r:id="rId35"/>
    </p:embeddedFont>
    <p:embeddedFont>
      <p:font typeface="Calibri" pitchFamily="34" charset="0"/>
      <p:regular r:id="rId36"/>
      <p:bold r:id="rId37"/>
      <p:italic r:id="rId38"/>
      <p:boldItalic r:id="rId39"/>
    </p:embeddedFont>
    <p:embeddedFont>
      <p:font typeface="NEU-BZ" pitchFamily="2" charset="-122"/>
      <p:regular r:id="rId40"/>
      <p:bold r:id="rId41"/>
      <p:italic r:id="rId42"/>
      <p:boldItalic r:id="rId43"/>
    </p:embeddedFont>
    <p:embeddedFont>
      <p:font typeface="NEU-XT" pitchFamily="18" charset="-122"/>
      <p:regular r:id="rId44"/>
    </p:embeddedFont>
    <p:embeddedFont>
      <p:font typeface="方正魏碑_GBK" pitchFamily="65" charset="-122"/>
      <p:regular r:id="rId45"/>
    </p:embeddedFont>
    <p:embeddedFont>
      <p:font typeface="NEU-HZ" pitchFamily="2" charset="-122"/>
      <p:regular r:id="rId46"/>
      <p:italic r:id="rId47"/>
    </p:embeddedFont>
    <p:embeddedFont>
      <p:font typeface="微软雅黑" pitchFamily="34" charset="-122"/>
      <p:regular r:id="rId48"/>
      <p:bold r:id="rId49"/>
    </p:embeddedFont>
    <p:embeddedFont>
      <p:font typeface="华文宋体" pitchFamily="2" charset="-122"/>
      <p:regular r:id="rId50"/>
    </p:embeddedFont>
    <p:embeddedFont>
      <p:font typeface="方正大标宋_GBK" pitchFamily="65" charset="-122"/>
      <p:regular r:id="rId51"/>
    </p:embeddedFont>
    <p:embeddedFont>
      <p:font typeface="方正小标宋_GBK" pitchFamily="65" charset="-122"/>
      <p:regular r:id="rId5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font" Target="fonts/font21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2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font" Target="fonts/font20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2.fntdata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slide" Target="slid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slide" Target="slide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4" Type="http://schemas.openxmlformats.org/officeDocument/2006/relationships/slide" Target="slid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slide" Target="slide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Relationship Id="rId4" Type="http://schemas.openxmlformats.org/officeDocument/2006/relationships/slide" Target="slide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Relationship Id="rId4" Type="http://schemas.openxmlformats.org/officeDocument/2006/relationships/slide" Target="slide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5" Type="http://schemas.openxmlformats.org/officeDocument/2006/relationships/slide" Target="slide9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4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第一单元综合训练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三、把词语补充完整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再选择恰当的四字词语填入句子中。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高楼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)(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山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灯火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水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炊烟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我还能写出其他描写乡村生活的词语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994946" y="1845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06362" y="18338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05184" y="18338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39900" y="18509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22942" y="1845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21562" y="182685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48001" y="26158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06362" y="26158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98344" y="26158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39900" y="26209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42992" y="26259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321562" y="26259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35780" y="324154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山清水秀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83634" y="398749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鸟语花香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17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三、把词语补充完整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再选择恰当的四字词语填入句子中。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高楼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)(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山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灯火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水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炊烟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结合语境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选择恰当的词语填空。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早晨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穿行在城市的大街小巷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街道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上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真繁华啊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这座小村庄风景如画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傍晚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轻飘若雾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如梦如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幻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994946" y="1845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06362" y="18338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05184" y="18338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39900" y="18509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22942" y="1845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21562" y="182685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48001" y="26158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06362" y="26158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98344" y="26158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39900" y="26209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42992" y="26259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321562" y="26259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52678" y="380198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高楼林立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83634" y="450680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车水马龙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225867" y="512235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炊烟袅袅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77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三、把词语补充完整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再选择恰当的四字词语填入句子中。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高楼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)(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山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灯火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水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炊烟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从上面词语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或自己积累的词语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中选择几个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发挥想象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描述一下城市生活的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场景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4946" y="1845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06362" y="18338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05184" y="18338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39900" y="18509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22942" y="1845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21562" y="182685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48001" y="26158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06362" y="26158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98344" y="26158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39900" y="26209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42992" y="26259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321562" y="26259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9044" y="4736847"/>
            <a:ext cx="1079079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城市中高楼林立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街道上人来人往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若是假日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马路上更是车水马龙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夜晚灯火辉煌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热闹非凡。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293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7956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四、口语交际。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班主任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下周五下午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30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在本班教室召开家长会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请所有家长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25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之前到达教室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并把手机关机或调为静音。请每位同学及时、准确地把这条通知转告给家长。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转述内容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chemeClr val="bg1"/>
              </a:solidFill>
              <a:latin typeface="Calibri"/>
              <a:ea typeface="方正仿宋_GBK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</a:t>
            </a:r>
            <a:endParaRPr lang="zh-CN" altLang="en-US" sz="3400" u="sng"/>
          </a:p>
        </p:txBody>
      </p:sp>
      <p:sp>
        <p:nvSpPr>
          <p:cNvPr id="6" name="矩形 5"/>
          <p:cNvSpPr/>
          <p:nvPr/>
        </p:nvSpPr>
        <p:spPr>
          <a:xfrm>
            <a:off x="641683" y="3768146"/>
            <a:ext cx="1065596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我们班主任说下周五下午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30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在我们班教室召开家长会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请您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25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之前到达教室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并把手机关机或调为静音。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3677"/>
            <a:ext cx="1122533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五、根据要求写诗句。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几个同学在一起玩游戏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飞花令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花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为规定字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背诵含有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花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字的诗词句。请你根据提示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把他们背诵的句子补充完整。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张鸿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我先来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麦花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王飞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我来接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《宿新市徐公店》中有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78987" y="390327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梅子金黄杏子肥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66689" y="390327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雪白菜花稀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30672" y="468533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儿童急走追黄蝶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549144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飞入菜花无处寻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3677"/>
            <a:ext cx="1122533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五、根据要求写诗句。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几个同学在一起玩游戏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飞花令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花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为规定字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背诵含有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花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字的诗词句。请你根据提示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把他们背诵的句子补充完整。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刘莉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我也会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待到山花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于铭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我最后说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62329" y="392733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烂漫时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1520" y="392733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她在丛中笑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5871" y="473345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接天莲叶无穷碧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14392" y="473345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映日荷花别样红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019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484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六、阅读短文《山里的时光》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姥姥说过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人越长大越爱回忆过去。是的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看着课间在操场上奔跑的孩子们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我想念那段时光。可惜没有时光机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所以我只好晒晒那段回忆。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姥姥家三面环山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只有一条通往村里的蜿蜒小路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路的两旁都是野花。旁人眼中的穷乡僻壤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对我来说却是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人间天堂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现在亦是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如此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484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六、阅读短文《山里的时光》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春天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漫山遍野都是粉色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微风拂过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带来一阵淡淡的樱花香。山间小道上都是来赏樱花的人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村里的老人们会拿出自己的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压箱宝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拿个马扎坐在树下聊天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卖山货。而我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自然就和姐姐坐在地上。我抓着野灵芝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姐姐捧着山鸡蛋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我们玩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过家家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游戏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48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484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六、阅读短文《山里的时光》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夏天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山里的瓜果都排队成熟。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樱桃红了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姥姥就牵着我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拿着小篮子去樱桃园。每次我都让姥姥给我扯一个挂满</a:t>
            </a:r>
            <a:r>
              <a:rPr lang="en-US" altLang="zh-CN" sz="3400" u="sng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小红灯</a:t>
            </a:r>
            <a:r>
              <a:rPr lang="en-US" altLang="zh-CN" sz="3400" u="sng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的树枝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拿到手张嘴就吃。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杏子黄了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姥姥会给我们摘杏子吃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树底下是仰着头伸着小手的馋猫们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张嘴只说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给我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给我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给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277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484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六、阅读短文《山里的时光》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秋天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路两旁的野菊花开了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山里的栗子也熟了。那长长的竹竿是姥姥打栗子的秘密武器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我和姐姐在地上铺好布后立马躲到一边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咧着嘴拍着手看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栗子雨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。对了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还有满山的野枣可以吃。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冬天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下雪了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整个村庄都银装素裹。小伙伴们都戴着棉手套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身上穿成了球不说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脸上还缠着一条围脖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露出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798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831420"/>
            <a:ext cx="11006455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仿宋_GBK"/>
                <a:cs typeface="Times New Roman"/>
              </a:rPr>
              <a:t>学校开展了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遇见最美乡村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主题实践活动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一起来领略乡村之美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吧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4845"/>
            <a:ext cx="11006455" cy="5503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六、阅读短文《山里的时光》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俩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眼睛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在雪地里打滚儿。姥姥是个有心人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每次都会给我和姐姐在手上套个塑料袋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再给我们戴手套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那时特别讨厌这种操作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长大后才明白她老人家的苦心。真想回到小时候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攒一个大雪球轻轻地打在姥姥的背上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拉着她和我们一起在雪地里画画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回家后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用手套里的那双小热手给她搓搓冻红的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耳朵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267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4845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六、阅读短文《山里的时光》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无忧无虑的童年时光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因为有姥姥的陪伴才完整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懵懵懂懂的童年时光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因为有姥姥的存在才发光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天真无邪的童年时光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因为有姥姥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回忆才美好。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464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联系上下文或阅读经验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写出下面词语的意思。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银装素裹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方正仿宋_GBK"/>
                <a:cs typeface="Times New Roman"/>
              </a:rPr>
              <a:t>.</a:t>
            </a:r>
            <a:endParaRPr lang="zh-CN" altLang="zh-CN" sz="3400">
              <a:solidFill>
                <a:schemeClr val="bg1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4188" y="1779844"/>
            <a:ext cx="10258927" cy="203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穿上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了白色的衣服。形容雪后景色无比美丽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文中指雪后村庄的景色无比美丽。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933"/>
            <a:ext cx="84689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根据文章内容把表格补充完整。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331574"/>
              </p:ext>
            </p:extLst>
          </p:nvPr>
        </p:nvGraphicFramePr>
        <p:xfrm>
          <a:off x="530643" y="1857464"/>
          <a:ext cx="11130714" cy="3704238"/>
        </p:xfrm>
        <a:graphic>
          <a:graphicData uri="http://schemas.openxmlformats.org/drawingml/2006/table">
            <a:tbl>
              <a:tblPr firstRow="1" firstCol="1" bandRow="1"/>
              <a:tblGrid>
                <a:gridCol w="2263442"/>
                <a:gridCol w="2394284"/>
                <a:gridCol w="2033337"/>
                <a:gridCol w="2113830"/>
                <a:gridCol w="2325821"/>
              </a:tblGrid>
              <a:tr h="8616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季节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春天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夏天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秋天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冬天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2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所做的事情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  </a:t>
                      </a: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赏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樱花</a:t>
                      </a: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、</a:t>
                      </a:r>
                      <a:endParaRPr lang="en-US" altLang="zh-CN" sz="3400" smtClean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  </a:t>
                      </a: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玩游戏</a:t>
                      </a:r>
                      <a:r>
                        <a:rPr lang="en-US" alt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293896" y="3352900"/>
            <a:ext cx="1985212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吃樱桃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</a:p>
          <a:p>
            <a:pPr lvl="0">
              <a:lnSpc>
                <a:spcPct val="15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摘杏子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16344" y="3418106"/>
            <a:ext cx="1666389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栗子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、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吃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野枣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80620" y="3284616"/>
            <a:ext cx="2470485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在雪地里打滚儿、画画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347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7720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作者回忆山里的时光时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脑海里浮现出了哪些画面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没有出现的一幅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鸟语花香图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樱花遍野图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水果挂树图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白雪覆村图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文中画线的句子运用了什么修辞手法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这样写有什么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67158" y="18356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6525" y="4819802"/>
            <a:ext cx="10916137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运用了比喻的修辞手法。把樱桃比作小红灯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生动形象地写出樱桃颜色的红艳。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347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4564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画出文中的关键句。从中我们可以体会到作者对童年时光的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之情以及对姥姥的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之情。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1616692" y="1286289"/>
            <a:ext cx="769997" cy="12878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29653" y="3307918"/>
            <a:ext cx="11125200" cy="2446824"/>
            <a:chOff x="629653" y="3307918"/>
            <a:chExt cx="11125200" cy="2446824"/>
          </a:xfrm>
        </p:grpSpPr>
        <p:sp>
          <p:nvSpPr>
            <p:cNvPr id="6" name="矩形 5"/>
            <p:cNvSpPr/>
            <p:nvPr/>
          </p:nvSpPr>
          <p:spPr>
            <a:xfrm>
              <a:off x="629653" y="3307918"/>
              <a:ext cx="11125200" cy="2446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722313" algn="just">
                <a:lnSpc>
                  <a:spcPct val="150000"/>
                </a:lnSpc>
              </a:pP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无忧无虑的童年时光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因为有姥姥的陪伴才完整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宋体"/>
                  <a:cs typeface="Times New Roman"/>
                </a:rPr>
                <a:t>;</a:t>
              </a: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懵懵懂懂的童年时光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因为有姥姥的存在才发光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宋体"/>
                  <a:cs typeface="Times New Roman"/>
                </a:rPr>
                <a:t>;</a:t>
              </a: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天真无邪的童年时光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因为有姥姥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回忆才美好。</a:t>
              </a:r>
              <a:endParaRPr lang="zh-CN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endParaRPr>
            </a:p>
          </p:txBody>
        </p:sp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1524417" y="4053742"/>
              <a:ext cx="6144993" cy="127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6571267" y="4057166"/>
              <a:ext cx="4940647" cy="127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834606" y="4843815"/>
              <a:ext cx="7002956" cy="1448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5881456" y="4847239"/>
              <a:ext cx="5630459" cy="1448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9464" b="50001"/>
            <a:stretch/>
          </p:blipFill>
          <p:spPr bwMode="auto">
            <a:xfrm>
              <a:off x="666454" y="5609883"/>
              <a:ext cx="5698251" cy="1448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6" name="矩形 15"/>
          <p:cNvSpPr/>
          <p:nvPr/>
        </p:nvSpPr>
        <p:spPr>
          <a:xfrm>
            <a:off x="3081517" y="164872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留恋、喜爱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17755" y="16487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思念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506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691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七、习作。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你眼中的乡村景致是怎样的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用一段话写下来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最好能用上一两个下面的词语。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肥沃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静谧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炊烟袅袅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依山傍水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鸡犬相闻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2773" y="3964048"/>
            <a:ext cx="1100645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小河像刚刚睡醒似的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眨着水波粼粼的眼睛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一群群小鸭子在水里惬意地游来游去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肥沃的稻田里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长着绿绿的水稻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依山而建的房子上炊烟袅袅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好一派美丽的田园风光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691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七、习作。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请选择家乡的一处风景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抓住特点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展开想象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将景物写清楚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写具体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表达真情实感。题目自拟。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另纸写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001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65173" cy="5638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一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、根据拼音补全宣传稿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为美丽乡村代言。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乡村朴素而美丽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是一幅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hé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的风景画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是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心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灵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的归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。野花多而不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菜花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xī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),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NEU-XT"/>
                <a:ea typeface="宋体"/>
                <a:cs typeface="Times New Roman"/>
              </a:rPr>
              <a:t>fènɡ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仙花绮丽如霞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田野被装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得美丽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极了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雨脚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卜落卜落跳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屋顶上炊烟袅袅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母鸡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shuài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lǐnɡ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小鸡返家。这些景象都唤起岁月的温柔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给人以慰藉。我们用画笔描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乡景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用文字记录乡情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用视频传达乡音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欢迎大家来欣赏我们的参展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作品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60356" y="17736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29637" y="23892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18616" y="24544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43397" y="24253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稀疏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2769" y="31212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17056" y="31262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043397" y="37779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率领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39500" y="51425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绘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695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下列词语中加点字的读音不正确的一项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朴素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绮丽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卜落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慰藉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装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装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装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意思相同的一项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装箱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装腔作势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装扮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服装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22901" y="10397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1793" y="41559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59985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96045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59984" y="288563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06218" y="292781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5054" y="522778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574086" y="52418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227676" y="52219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014992" y="522196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227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2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二、和同学一起参加研学活动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积极交流。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下列每小题词语中都有一个错别字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找出来。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屋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沿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顺序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蜒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觅食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奇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幼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猫头鹰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河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摊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踏步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蝙蝠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威力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账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子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催眠曲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23698" y="26480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47743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23697" y="41920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47743" y="49500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20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二、和同学一起参加研学活动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积极交流。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李东对本单元和课后积累的词语进行了归类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其中不恰当的一项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繁华　　灯火辉煌　　山清水秀　　荒无人烟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璀璨　　高楼林立　　灯红酒绿　　琳琅满目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肥沃　　炊烟袅袅　　瓜果飘香　　男耕女织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静谧　　鸡犬相闻　　日出而作　　日落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息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06330" y="26038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521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20"/>
            <a:ext cx="11006455" cy="5638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二、和同学一起参加研学活动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积极交流。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同学们欣赏摄影作品时纷纷发言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加点词语使用错误的是哪一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我仿佛可以听到小桥下潺潺的流水声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这氛围静谧而美好。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小优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春雨如雾如烟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村庄在其中若隐若现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好似一幅水墨画。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这里依山傍水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四时景物皆成趣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大家快来打卡吧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这村头鸡飞狗跳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鸟语花香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好一派热闹的景象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10466519" y="3408877"/>
            <a:ext cx="123895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2597861" y="4744382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2694120" y="5424036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103194" y="6111781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44692" y="23872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31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20"/>
            <a:ext cx="11006455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二、和同学一起参加研学活动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积极交流。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请你仿照例句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为下面的这幅摄影作品写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简介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 </a:t>
            </a:r>
            <a:endParaRPr lang="zh-CN" altLang="zh-CN" sz="36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飞翔的海鸥</a:t>
            </a:r>
            <a:r>
              <a:rPr lang="en-US" altLang="zh-CN" sz="36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金色的沙滩</a:t>
            </a:r>
            <a:r>
              <a:rPr lang="en-US" altLang="zh-CN" sz="36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白色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浪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花</a:t>
            </a:r>
            <a:r>
              <a:rPr lang="en-US" altLang="zh-CN" sz="36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构成了迷人的海滨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景观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64905" y="2529539"/>
            <a:ext cx="3687897" cy="30372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7936" y="4048141"/>
            <a:ext cx="759994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变幻无常的云雾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如粉如霞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桃花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被群山环绕的村落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构成一幅富有诗意的水墨画。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7112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三、把词语补充完整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再选择恰当的四字词语填入句子中。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高楼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)(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山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灯火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水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炊烟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以上六个词语可以分为两组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序号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形容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形容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994946" y="1845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06362" y="18338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05184" y="18338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39900" y="18509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22942" y="1845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21562" y="182685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48001" y="26158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06362" y="26158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98344" y="26158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39900" y="26209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42992" y="26259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321562" y="26259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54290" y="324658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①③④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15629" y="403562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城市生活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39900" y="403562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②⑤⑥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29782" y="478158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乡村生活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1780</Words>
  <Application>Microsoft Office PowerPoint</Application>
  <PresentationFormat>自定义</PresentationFormat>
  <Paragraphs>274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9" baseType="lpstr">
      <vt:lpstr>Arial</vt:lpstr>
      <vt:lpstr>宋体</vt:lpstr>
      <vt:lpstr>方正黑体_GBK</vt:lpstr>
      <vt:lpstr>方正仿宋_GBK</vt:lpstr>
      <vt:lpstr>Wingdings</vt:lpstr>
      <vt:lpstr>汉仪雅酷黑 95W</vt:lpstr>
      <vt:lpstr>方正楷体_GBK</vt:lpstr>
      <vt:lpstr>方正隶变_GBK</vt:lpstr>
      <vt:lpstr>方正大标宋简体</vt:lpstr>
      <vt:lpstr>方正书宋_GBK</vt:lpstr>
      <vt:lpstr>Times New Roman</vt:lpstr>
      <vt:lpstr>Calibri</vt:lpstr>
      <vt:lpstr>NEU-BZ</vt:lpstr>
      <vt:lpstr>NEU-XT</vt:lpstr>
      <vt:lpstr>方正魏碑_GBK</vt:lpstr>
      <vt:lpstr>NEU-HZ</vt:lpstr>
      <vt:lpstr>微软雅黑</vt:lpstr>
      <vt:lpstr>华文宋体</vt:lpstr>
      <vt:lpstr>方正大标宋_GBK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2026-02-26T00:49:20Z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