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8" r:id="rId6"/>
    <p:sldId id="523" r:id="rId7"/>
    <p:sldId id="524" r:id="rId8"/>
    <p:sldId id="529" r:id="rId9"/>
    <p:sldId id="530" r:id="rId10"/>
    <p:sldId id="531" r:id="rId11"/>
    <p:sldId id="525" r:id="rId12"/>
    <p:sldId id="526" r:id="rId13"/>
    <p:sldId id="532" r:id="rId14"/>
    <p:sldId id="533" r:id="rId15"/>
    <p:sldId id="534" r:id="rId16"/>
    <p:sldId id="498" r:id="rId17"/>
    <p:sldId id="427" r:id="rId18"/>
  </p:sldIdLst>
  <p:sldSz cx="12192000" cy="6858000"/>
  <p:notesSz cx="6858000" cy="9144000"/>
  <p:embeddedFontLst>
    <p:embeddedFont>
      <p:font typeface="方正楷体_GBK" pitchFamily="65" charset="-122"/>
      <p:regular r:id="rId19"/>
    </p:embeddedFont>
    <p:embeddedFont>
      <p:font typeface="方正书宋_GBK" pitchFamily="65" charset="-122"/>
      <p:regular r:id="rId20"/>
    </p:embeddedFont>
    <p:embeddedFont>
      <p:font typeface="方正小标宋_GBK" pitchFamily="65" charset="-122"/>
      <p:regular r:id="rId21"/>
    </p:embeddedFont>
    <p:embeddedFont>
      <p:font typeface="NEU-XT" pitchFamily="18" charset="-122"/>
      <p:regular r:id="rId22"/>
    </p:embeddedFont>
    <p:embeddedFont>
      <p:font typeface="华文宋体" pitchFamily="2" charset="-122"/>
      <p:regular r:id="rId23"/>
    </p:embeddedFont>
    <p:embeddedFont>
      <p:font typeface="方正大标宋_GBK" pitchFamily="65" charset="-122"/>
      <p:regular r:id="rId24"/>
    </p:embeddedFont>
    <p:embeddedFont>
      <p:font typeface="方正仿宋_GBK" pitchFamily="65" charset="-122"/>
      <p:regular r:id="rId25"/>
    </p:embeddedFont>
    <p:embeddedFont>
      <p:font typeface="NEU-BZ" pitchFamily="2" charset="-122"/>
      <p:regular r:id="rId26"/>
      <p:bold r:id="rId27"/>
      <p:italic r:id="rId28"/>
      <p:boldItalic r:id="rId29"/>
    </p:embeddedFont>
    <p:embeddedFont>
      <p:font typeface="方正大标宋简体" charset="-122"/>
      <p:regular r:id="rId30"/>
    </p:embeddedFont>
    <p:embeddedFont>
      <p:font typeface="方正隶变_GBK" pitchFamily="65" charset="-122"/>
      <p:regular r:id="rId31"/>
    </p:embeddedFont>
    <p:embeddedFont>
      <p:font typeface="方正黑体_GBK" pitchFamily="65" charset="-122"/>
      <p:regular r:id="rId32"/>
    </p:embeddedFont>
    <p:embeddedFont>
      <p:font typeface="微软雅黑" pitchFamily="34" charset="-122"/>
      <p:regular r:id="rId33"/>
      <p:bold r:id="rId34"/>
    </p:embeddedFont>
    <p:embeddedFont>
      <p:font typeface="NEU-HZ" pitchFamily="2" charset="-122"/>
      <p:regular r:id="rId35"/>
      <p:italic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5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11 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白桦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在朦胧的寂静中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玉立着这棵白桦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在灿灿的金晖里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闪着晶亮的雪花。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玉立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这个词可以看出白桦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的特点。傲然挺立在冬雪中的植物除了白桦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我还知道有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松树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的竹子和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的梅花。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傲霜耐雪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万古长青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坚韧不拔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312229" y="317439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挺拔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91334" y="399952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endParaRPr lang="zh-CN" altLang="en-US" b="1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6498" y="47936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endParaRPr lang="zh-CN" altLang="en-US" b="1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62143" y="4793612"/>
            <a:ext cx="4956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endParaRPr lang="zh-CN" altLang="en-US" b="1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297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964"/>
            <a:ext cx="1090047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五、阅读课内短诗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marL="3603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在朦胧的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寂静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中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四周徜徉着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玉立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着这棵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白桦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	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姗姗来迟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的朝霞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灿灿的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金晖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里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向白雪皑皑的树枝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marL="360363">
              <a:lnSpc>
                <a:spcPct val="150000"/>
              </a:lnSpc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闪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着晶亮的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雪花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又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抹一层银色的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光华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05657" y="1784267"/>
            <a:ext cx="0" cy="2799765"/>
          </a:xfrm>
          <a:prstGeom prst="line">
            <a:avLst/>
          </a:prstGeom>
          <a:ln w="222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064781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这两节诗主要是从白桦的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静态美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动态美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方面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突出表现了白桦的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外在形象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内在气质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序号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6073774" y="846124"/>
            <a:ext cx="4956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endParaRPr lang="zh-CN" altLang="en-US" b="1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72909" y="175671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endParaRPr lang="zh-CN" altLang="en-US" b="1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41079"/>
            <a:ext cx="992592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第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小节中的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写出了白桦的挺拔和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高洁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衬托出了它的绚丽辉煌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第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小节中的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运用拟人的修辞手法写出了朝霞的形态之美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更加衬托出朝霞渲染下白桦的秀美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动人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3884280" y="8781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玉立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9097" y="164134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灿灿的金晖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0976" y="23993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徜徉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79954" y="239933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姗姗来迟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788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064781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选择下面的一个短语描述这棵白桦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说说它给你留下了怎样的印象。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灿灿的金晖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晶亮的雪花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银色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光华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7989" y="3437436"/>
            <a:ext cx="1016668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[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]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银色的光华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这棵白桦在朝霞的映照下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仿佛被涂抹上了一层银色的光华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给人一种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银装素裹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分外妖娆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的美感。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899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064781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这两小节诗歌除了让我们感受到诗歌的意境美之外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还让我们感受到作者怎样的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情感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3927" y="2787731"/>
            <a:ext cx="987792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还让我们感受到作者对白桦由衷的喜爱和赞美之情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也流露出作者对家乡和大自然的热爱之情。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918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5458" y="166095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学写短诗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你也来当小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诗人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466883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风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春天的风是绿色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		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秋天的风是金色的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给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大地披上了绿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装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夏天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的风是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		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风是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染红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了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  <p:cxnSp>
        <p:nvCxnSpPr>
          <p:cNvPr id="11" name="直接连接符 10"/>
          <p:cNvCxnSpPr/>
          <p:nvPr/>
        </p:nvCxnSpPr>
        <p:spPr>
          <a:xfrm>
            <a:off x="5530509" y="3429000"/>
            <a:ext cx="0" cy="3033265"/>
          </a:xfrm>
          <a:prstGeom prst="line">
            <a:avLst/>
          </a:prstGeom>
          <a:ln w="222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012312" y="48056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红色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31472" y="557566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天边的晚霞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85442" y="4061608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吹熟了田里的稻子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25640" y="480564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冬天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38071" y="480564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白色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85442" y="5556648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给大地带来一片洁白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619525"/>
            <a:ext cx="10896279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根据拼音写字词。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jì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jìnɡ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的夜里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ménɡ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lónɡ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的月色给低头酣睡的麦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suì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上了一层银白。猫头鹰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xiāo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地掠过天空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门前的小狗被惊醒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甩了甩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máo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rónɡ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rónɡ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的脑袋。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812419" y="252274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寂静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25840" y="253477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朦胧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34206" y="33594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36495" y="338591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92103" y="41439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潇洒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34206" y="487279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毛茸茸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602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下列加点字读音有误的一项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绽放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dìng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金晖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huī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徜徉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cháng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朝霞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xiá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32801" y="284954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921896" y="284954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08099" y="365967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921895" y="365372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3162" y="17616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602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选择对加点词语理解正确的一项。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毛茸茸的枝头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雪绣的花边潇洒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自然大方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有韵致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不拘束。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雨落的样子。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形容景物凄清、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幽雅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798793" y="2887844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63340" y="258006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976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602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选择对加点词语理解正确的一项。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白桦四周徜徉着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姗姗来迟的朝霞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彷徨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心神不宁。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闲游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安闲自在地步行。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陶醉于某事物当中。</a:t>
            </a: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682616" y="2894820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72405" y="259208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677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9917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三、根据课文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在括号里填上合适的词语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并根据语境选词填空。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流苏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的雪花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朝霞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金晖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⑤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的光华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的树枝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照射下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白桦闪着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又给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en-US" altLang="zh-CN" sz="3400" u="sng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抹上了一层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1408271" y="25056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洁白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39250" y="25056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晶亮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0604" y="331521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姗姗来迟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39250" y="332025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灿灿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8271" y="41198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银色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31583" y="411984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白雪皑皑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54629" y="47353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28908" y="475247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339633" y="473539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381721" y="47645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18995" y="55395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毛茸茸的枝头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雪绣的花边潇洒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串串花穗齐绽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洁白的流苏如画。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联系上下文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我们知道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流苏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在文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中指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花穗样装饰的物品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披着白雪的树枝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流动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物体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349132" y="326679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毛茸茸的枝头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雪绣的花边潇洒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串串花穗齐绽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洁白的流苏如画。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雪绣的花边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洁白的流苏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来赞美雪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后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白桦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形象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113085" y="40115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高洁傲寒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868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在朦胧的寂静中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玉立着这棵白桦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在灿灿的金晖里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闪着晶亮的雪花。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《白桦》从不同的角度写出了白桦的美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这一节主要写了白桦在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中和在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里的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美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784036" y="401156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朦胧的寂静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64320" y="401660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灿灿的金晖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714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706</Words>
  <Application>Microsoft Office PowerPoint</Application>
  <PresentationFormat>自定义</PresentationFormat>
  <Paragraphs>137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方正楷体_GBK</vt:lpstr>
      <vt:lpstr>方正书宋_GBK</vt:lpstr>
      <vt:lpstr>Wingdings</vt:lpstr>
      <vt:lpstr>方正小标宋_GBK</vt:lpstr>
      <vt:lpstr>NEU-XT</vt:lpstr>
      <vt:lpstr>汉仪雅酷黑 95W</vt:lpstr>
      <vt:lpstr>华文宋体</vt:lpstr>
      <vt:lpstr>方正大标宋_GBK</vt:lpstr>
      <vt:lpstr>方正仿宋_GBK</vt:lpstr>
      <vt:lpstr>NEU-BZ</vt:lpstr>
      <vt:lpstr>方正大标宋简体</vt:lpstr>
      <vt:lpstr>Times New Roman</vt:lpstr>
      <vt:lpstr>方正隶变_GBK</vt:lpstr>
      <vt:lpstr>方正黑体_GBK</vt:lpstr>
      <vt:lpstr>微软雅黑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248</cp:revision>
  <dcterms:created xsi:type="dcterms:W3CDTF">2019-06-19T02:08:00Z</dcterms:created>
  <dcterms:modified xsi:type="dcterms:W3CDTF">2026-03-13T02:11:06Z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