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4" r:id="rId7"/>
    <p:sldId id="528" r:id="rId8"/>
    <p:sldId id="529" r:id="rId9"/>
    <p:sldId id="530" r:id="rId10"/>
    <p:sldId id="531" r:id="rId11"/>
    <p:sldId id="532" r:id="rId12"/>
    <p:sldId id="525" r:id="rId13"/>
    <p:sldId id="533" r:id="rId14"/>
    <p:sldId id="534" r:id="rId15"/>
    <p:sldId id="535" r:id="rId16"/>
    <p:sldId id="498" r:id="rId17"/>
    <p:sldId id="427" r:id="rId18"/>
  </p:sldIdLst>
  <p:sldSz cx="12192000" cy="6858000"/>
  <p:notesSz cx="6858000" cy="9144000"/>
  <p:embeddedFontLst>
    <p:embeddedFont>
      <p:font typeface="方正楷体_GBK" pitchFamily="65" charset="-122"/>
      <p:regular r:id="rId19"/>
    </p:embeddedFont>
    <p:embeddedFont>
      <p:font typeface="方正书宋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NEU-XT" pitchFamily="18" charset="-122"/>
      <p:regular r:id="rId22"/>
    </p:embeddedFont>
    <p:embeddedFont>
      <p:font typeface="华文宋体" pitchFamily="2" charset="-122"/>
      <p:regular r:id="rId23"/>
    </p:embeddedFont>
    <p:embeddedFont>
      <p:font typeface="方正大标宋_GBK" pitchFamily="65" charset="-122"/>
      <p:regular r:id="rId24"/>
    </p:embeddedFont>
    <p:embeddedFont>
      <p:font typeface="方正仿宋_GBK" pitchFamily="65" charset="-122"/>
      <p:regular r:id="rId25"/>
    </p:embeddedFont>
    <p:embeddedFont>
      <p:font typeface="NEU-BZ" pitchFamily="2" charset="-122"/>
      <p:regular r:id="rId26"/>
      <p:bold r:id="rId27"/>
      <p:italic r:id="rId28"/>
      <p:boldItalic r:id="rId29"/>
    </p:embeddedFont>
    <p:embeddedFont>
      <p:font typeface="方正大标宋简体" charset="-122"/>
      <p:regular r:id="rId30"/>
    </p:embeddedFont>
    <p:embeddedFont>
      <p:font typeface="方正隶变_GBK" pitchFamily="65" charset="-122"/>
      <p:regular r:id="rId31"/>
    </p:embeddedFont>
    <p:embeddedFont>
      <p:font typeface="方正黑体_GBK" pitchFamily="65" charset="-122"/>
      <p:regular r:id="rId32"/>
    </p:embeddedFont>
    <p:embeddedFont>
      <p:font typeface="微软雅黑" pitchFamily="34" charset="-122"/>
      <p:regular r:id="rId33"/>
      <p:bold r:id="rId34"/>
    </p:embeddedFont>
    <p:embeddedFont>
      <p:font typeface="NEU-HZ" pitchFamily="2" charset="-122"/>
      <p:regular r:id="rId35"/>
      <p: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5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绿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突然一阵风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好像舞蹈教练在指挥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所有的绿就整齐地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按着节拍飘动在一起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读完这节诗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我仿佛看到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的景象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从中我体会到了作者对美好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世界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130966" y="3049224"/>
            <a:ext cx="1001027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微风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吹来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一切绿色的东西随风摇摆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75751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喜爱与赞美之情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743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887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四、阅读两段选文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感受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勃勃生机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307278"/>
              </p:ext>
            </p:extLst>
          </p:nvPr>
        </p:nvGraphicFramePr>
        <p:xfrm>
          <a:off x="773195" y="1648647"/>
          <a:ext cx="10560551" cy="3897911"/>
        </p:xfrm>
        <a:graphic>
          <a:graphicData uri="http://schemas.openxmlformats.org/drawingml/2006/table">
            <a:tbl>
              <a:tblPr firstRow="1" firstCol="1" bandRow="1"/>
              <a:tblGrid>
                <a:gridCol w="4874100"/>
                <a:gridCol w="5686451"/>
              </a:tblGrid>
              <a:tr h="3897911">
                <a:tc>
                  <a:txBody>
                    <a:bodyPr/>
                    <a:lstStyle/>
                    <a:p>
                      <a:pPr marL="0" indent="1809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刮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的风是绿的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1809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      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)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是绿的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1809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流的水是绿的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1809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      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)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也是绿的。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72000" marR="72000" marT="0" marB="0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所有的绿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      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)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起来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1809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挤在一起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1809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重叠在一起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1809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静静地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    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)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在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一起</a:t>
                      </a: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。</a:t>
                      </a:r>
                      <a:endParaRPr lang="en-US" altLang="zh-CN" sz="3400" smtClean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                   </a:t>
                      </a:r>
                      <a:r>
                        <a:rPr lang="en-US" sz="3400" smtClean="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——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选自《绿》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72000" marR="72000" marT="0" marB="0">
                    <a:lnL w="1905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90414" y="5625335"/>
            <a:ext cx="6287299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根据所学知识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补全诗歌内容。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0937" y="257980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下的雨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8945" y="40837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阳光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54440" y="17736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集中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26090" y="40837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交叉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755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88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雨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中去访灵隐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一下车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只觉得绿意扑眼而来。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道旁古木参天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苍翠欲滴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似乎飘着的雨丝也都是绿的。飞来峰上层层叠叠的树木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有的绿得发黑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深极了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浓极了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有的绿得发蓝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浅极了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亮极了。峰下蜿蜒的小径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布满青苔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直绿到了石头缝里。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选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自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《西湖漫笔》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887"/>
            <a:ext cx="1035905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《绿》中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刮的风是绿的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我联想到了诗句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又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流的水是绿的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我联想到了诗句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来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江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水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《绿》的第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节中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等词写出了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密集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60524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江南岸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5114" y="239933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绿如蓝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51987" y="31623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集中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41479" y="31914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41029" y="322058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重叠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8271" y="39874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交叉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719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88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画出《西湖漫笔》这段话的中心句。围绕这句话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作者分别从三个方面来写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、峰上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树木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06980" y="164134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道旁古木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7105" y="237526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峰下小径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036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887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比较《绿》和《西湖漫笔》的异同之处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填一填。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我发现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二者的相同之处是都写出了绿色的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表达了作者对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之情。但它们也有不同之处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体裁不同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《绿》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《西湖漫笔》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表达的侧重点不同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《绿》更多表达的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《西湖漫笔》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则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散文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比较写实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独特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感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1724" y="1653370"/>
            <a:ext cx="10384053" cy="1375485"/>
            <a:chOff x="711724" y="1653370"/>
            <a:chExt cx="10384053" cy="1375485"/>
          </a:xfrm>
        </p:grpSpPr>
        <p:sp>
          <p:nvSpPr>
            <p:cNvPr id="6" name="矩形 5"/>
            <p:cNvSpPr/>
            <p:nvPr/>
          </p:nvSpPr>
          <p:spPr>
            <a:xfrm>
              <a:off x="9603061" y="1653370"/>
              <a:ext cx="149271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丰富</a:t>
              </a:r>
              <a:r>
                <a:rPr lang="zh-CN" altLang="zh-CN" sz="3400" b="1" smtClean="0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和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1724" y="2413302"/>
              <a:ext cx="19287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范围</a:t>
              </a:r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之广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468639" y="24133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喜爱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95674" y="33221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0027" y="40837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49419" y="40887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29804" y="48778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476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15233"/>
            <a:ext cx="11213298" cy="4727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学完本课后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班里提议举办诗歌仿写活动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请你试着写一写金色的秋天。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刮的风是绿的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下的雨是绿的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流的水是绿的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阳光也是绿的。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415915" y="3218921"/>
            <a:ext cx="537641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u="sng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latin typeface="NEU-BZ"/>
                <a:ea typeface="方正仿宋_GBK"/>
                <a:cs typeface="Times New Roman"/>
              </a:rPr>
              <a:t>                             </a:t>
            </a:r>
            <a:r>
              <a:rPr lang="en-US" altLang="zh-CN" sz="3400" u="sng">
                <a:latin typeface="NEU-BZ"/>
                <a:ea typeface="方正书宋_GBK"/>
                <a:cs typeface="Times New Roman"/>
              </a:rPr>
              <a:t> 	</a:t>
            </a:r>
            <a:r>
              <a:rPr lang="zh-CN" altLang="zh-CN" sz="340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latin typeface="NEU-BZ"/>
                <a:ea typeface="方正仿宋_GBK"/>
                <a:cs typeface="Times New Roman"/>
              </a:rPr>
              <a:t>                              </a:t>
            </a:r>
            <a:r>
              <a:rPr lang="en-US" altLang="zh-CN" sz="3400" u="sng">
                <a:latin typeface="NEU-BZ"/>
                <a:ea typeface="方正书宋_GBK"/>
                <a:cs typeface="Times New Roman"/>
              </a:rPr>
              <a:t> 	</a:t>
            </a:r>
            <a:r>
              <a:rPr lang="zh-CN" altLang="zh-CN" sz="340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latin typeface="NEU-BZ"/>
                <a:ea typeface="方正仿宋_GBK"/>
                <a:cs typeface="Times New Roman"/>
              </a:rPr>
              <a:t>                              </a:t>
            </a:r>
            <a:r>
              <a:rPr lang="en-US" altLang="zh-CN" sz="3400" u="sng">
                <a:latin typeface="NEU-BZ"/>
                <a:ea typeface="方正书宋_GBK"/>
                <a:cs typeface="Times New Roman"/>
              </a:rPr>
              <a:t> 	</a:t>
            </a:r>
            <a:r>
              <a:rPr lang="zh-CN" altLang="zh-CN" sz="340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latin typeface="NEU-BZ"/>
                <a:ea typeface="方正仿宋_GBK"/>
                <a:cs typeface="Times New Roman"/>
              </a:rPr>
              <a:t>                              </a:t>
            </a:r>
            <a:r>
              <a:rPr lang="en-US" altLang="zh-CN" sz="3400" u="sng">
                <a:latin typeface="NEU-BZ"/>
                <a:ea typeface="方正书宋_GBK"/>
                <a:cs typeface="Times New Roman"/>
              </a:rPr>
              <a:t> 	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68315" y="3094585"/>
            <a:ext cx="537641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开的花是金色的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	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结的果是金色的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	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落的叶是金色的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	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落日也是金色的。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	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5562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根据拼音写词语。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本文作者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独特的想象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描写绿的美。在他眼中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春风吹绿大地好像是绿色的墨水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pínɡ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打翻了。各种绿色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在一起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jiāo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chā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在一起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它们在风的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zhǐ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下按着节拍飘动在一起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……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510950" y="25918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发挥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83100" y="33929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31290" y="41439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67260" y="41248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交叉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10950" y="49018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指挥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给加点词语选择正确的解释。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交叉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方向不同的几条线或条状物互相穿过。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98583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指内容交织或重复。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98583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间隔穿插。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颜色重叠在一起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交叉在一起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各个学科之间相互渗透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相互交叉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386615" y="48297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16784" y="56719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089628" y="513242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293102" y="594359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给加点词语选择正确的解释。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集中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把分散的人、物或事集合在一起。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98583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把意见、经验等归纳起来。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98583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聚合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不分散。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所有的绿集中起来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挤在一起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文文上课时注意力很不集中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en-US" sz="3400"/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706673" y="5171830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281431" y="5941850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73281" y="48640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73280" y="56511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066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给出的加点词语的近义词不正确的一项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所有的绿集中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起来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聚集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静静地交叉在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一起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插入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好像舞蹈教练在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指挥</a:t>
            </a:r>
            <a:r>
              <a:rPr lang="zh-CN" altLang="zh-CN" sz="340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指导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按着节拍飘动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一起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飘荡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9095090" y="177368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562294" y="284973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171312" y="3599896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923912" y="436629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579700" y="513424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好像绿色的墨水瓶倒翻了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到处是绿的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到处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这个词写出了绿的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句中省略号的作用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表示内容的省略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表示声音断断续续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表示话题的转换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表示语意含蓄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让读者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去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想象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7491263" y="235120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范围广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47717" y="32417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好像绿色的墨水瓶倒翻了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到处是绿的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读这句诗时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我眼前出现了这样的画面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NEU-BZ"/>
              <a:ea typeface="方正仿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956865" y="2306164"/>
            <a:ext cx="10340788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绿色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绿色的草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绿色的河水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……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仿佛整个世界都是绿的。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058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突然一阵风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好像舞蹈教练在指挥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所有的绿就整齐地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按着节拍飘动在一起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这节诗主要描写了绿的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动态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静态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美。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春风拂过时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哪些绿会飘动在一起呢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写一写。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一阵春风拂过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在飘动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在飘动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飘动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6008687" y="32174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动态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0488" y="476955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柳树的叶尖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5919" y="476954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小草的嫩芽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0899" y="557566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瓜秧的藤蔓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516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突然一阵风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好像舞蹈教练在指挥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所有的绿就整齐地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按着节拍飘动在一起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这节诗中表现的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不仅是大自然的景象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更是作者的感受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指的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绿的颜色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绿色的墨水瓶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生命的颜色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生命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象征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4222309" y="41078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638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773</Words>
  <Application>Microsoft Office PowerPoint</Application>
  <PresentationFormat>自定义</PresentationFormat>
  <Paragraphs>162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方正楷体_GBK</vt:lpstr>
      <vt:lpstr>方正书宋_GBK</vt:lpstr>
      <vt:lpstr>Wingdings</vt:lpstr>
      <vt:lpstr>方正小标宋_GBK</vt:lpstr>
      <vt:lpstr>NEU-XT</vt:lpstr>
      <vt:lpstr>汉仪雅酷黑 95W</vt:lpstr>
      <vt:lpstr>华文宋体</vt:lpstr>
      <vt:lpstr>方正大标宋_GBK</vt:lpstr>
      <vt:lpstr>方正仿宋_GBK</vt:lpstr>
      <vt:lpstr>NEU-BZ</vt:lpstr>
      <vt:lpstr>方正大标宋简体</vt:lpstr>
      <vt:lpstr>Times New Roman</vt:lpstr>
      <vt:lpstr>方正隶变_GBK</vt:lpstr>
      <vt:lpstr>方正黑体_GBK</vt:lpstr>
      <vt:lpstr>微软雅黑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2026-03-13T01:27:58Z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