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524" r:id="rId9"/>
    <p:sldId id="530" r:id="rId10"/>
    <p:sldId id="531" r:id="rId11"/>
    <p:sldId id="525" r:id="rId12"/>
    <p:sldId id="532" r:id="rId13"/>
    <p:sldId id="533" r:id="rId14"/>
    <p:sldId id="534" r:id="rId15"/>
    <p:sldId id="535" r:id="rId16"/>
    <p:sldId id="498" r:id="rId17"/>
    <p:sldId id="427" r:id="rId18"/>
  </p:sldIdLst>
  <p:sldSz cx="12192000" cy="6858000"/>
  <p:notesSz cx="6858000" cy="9144000"/>
  <p:embeddedFontLst>
    <p:embeddedFont>
      <p:font typeface="方正仿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书宋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小标宋_GBK" pitchFamily="65" charset="-122"/>
      <p:regular r:id="rId27"/>
    </p:embeddedFont>
    <p:embeddedFont>
      <p:font typeface="方正大标宋简体" charset="-122"/>
      <p:regular r:id="rId28"/>
    </p:embeddedFont>
    <p:embeddedFont>
      <p:font typeface="NEU-HZ" pitchFamily="2" charset="-122"/>
      <p:regular r:id="rId29"/>
      <p:italic r:id="rId30"/>
    </p:embeddedFont>
    <p:embeddedFont>
      <p:font typeface="方正黑体_GBK" pitchFamily="65" charset="-122"/>
      <p:regular r:id="rId31"/>
    </p:embeddedFont>
    <p:embeddedFont>
      <p:font typeface="方正楷体_GBK" pitchFamily="65" charset="-122"/>
      <p:regular r:id="rId32"/>
    </p:embeddedFont>
    <p:embeddedFont>
      <p:font typeface="华文宋体" pitchFamily="2" charset="-122"/>
      <p:regular r:id="rId33"/>
    </p:embeddedFont>
    <p:embeddedFont>
      <p:font typeface="方正隶变_GBK" pitchFamily="65" charset="-122"/>
      <p:regular r:id="rId34"/>
    </p:embeddedFont>
    <p:embeddedFont>
      <p:font typeface="方正大标宋_GBK" pitchFamily="65" charset="-122"/>
      <p:regular r:id="rId35"/>
    </p:embeddedFont>
    <p:embeddedFont>
      <p:font typeface="NEU-XT" pitchFamily="18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２ 乡下人家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380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读下面的句子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完成练习。</a:t>
            </a: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几场春雨过后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到那里走走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你常常会看见许多鲜嫩的笋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成群地从土里探出头来。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请你用上相同的修辞手法</a:t>
            </a:r>
            <a:r>
              <a:rPr lang="en-US" altLang="zh-CN" sz="3400" spc="-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写一写你看到的春天的其他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美景</a:t>
            </a:r>
            <a:r>
              <a:rPr lang="zh-CN" altLang="zh-CN" sz="3400" spc="-3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 spc="-3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544342"/>
            <a:ext cx="1057575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一场春雨过后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花园里的花儿都绽开了笑脸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红的、黄的、白的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好像正在进行选美比赛似的。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84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75710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乡下人家总爱在屋前搭一瓜架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或种南瓜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或种丝瓜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让那些瓜藤攀上棚架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爬上屋檐。当花儿落了的时候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藤上便结出了青的、红的瓜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它们一个个挂在房前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衬着那长长的藤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绿绿的叶。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青、红的瓜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碧绿的藤和叶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构成了一道别有风趣的装饰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比那高楼门前蹲着一对石狮子或是竖着两根大旗杆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可爱多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75710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还在门前的场地上种几株花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芍药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凤仙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鸡冠花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大丽菊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它们依着时令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顺序开放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朴素中带着几分华丽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显出一派独特的农家风光。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还有些人家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在屋后种几十枝竹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绿的叶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青的竿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投下一片浓浓的绿荫。几场春雨过后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到那里走走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你常常会看见许多鲜嫩的笋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成群地从土里探出头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768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75710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读画线句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这句话把瓜架和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3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放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在一起进行了对比</a:t>
            </a:r>
            <a:r>
              <a:rPr lang="en-US" altLang="zh-CN" sz="3400" spc="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用后者的威严、单调衬托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瓜架</a:t>
            </a:r>
            <a:r>
              <a:rPr lang="zh-CN" altLang="zh-CN" sz="3400" spc="3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如果你是客人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你会怎样评价画线句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中的装饰呢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请你试着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30315" y="84612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石狮子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18625" y="81298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大旗杆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9102" y="23632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可爱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620" y="4551745"/>
            <a:ext cx="1076425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这瓜架真是自然又可爱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颜色鲜艳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让人一见就不由得心生欢喜。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57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41325"/>
            <a:ext cx="1112907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画线句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指的是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。句子中有一对意思相反的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词语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自然段描写的景物分别是门前的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4081" y="10156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芍药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8545" y="10448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凤仙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756" y="20865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鸡冠花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8494" y="20865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大丽菊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5114" y="31212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朴素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39639" y="31022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32606" y="4131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4772" y="5142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竹子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4852" y="5142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竹笋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184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4132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作者从屋前写到门前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从门前写到屋后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这是按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顺序来描写的。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时间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空间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时间、空间交叉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事情发展</a:t>
            </a:r>
          </a:p>
        </p:txBody>
      </p:sp>
      <p:sp>
        <p:nvSpPr>
          <p:cNvPr id="3" name="矩形 2"/>
          <p:cNvSpPr/>
          <p:nvPr/>
        </p:nvSpPr>
        <p:spPr>
          <a:xfrm>
            <a:off x="9865110" y="9012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609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35023"/>
            <a:ext cx="11105014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小明出游时欣赏到了下面的画面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请你任选一个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用一段话写一写。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春花齐开放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夏夜听虫鸣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秋风吹田野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冬雪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飘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大地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598" y="4209000"/>
            <a:ext cx="11026876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春花齐开放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春风吹拂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花园里百花盛开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一团团一簇簇的花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朵朵含情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姿态各异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五颜六色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释放着春的生机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让人流连忘返。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55349"/>
            <a:ext cx="11006455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一、读下面的语段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路两旁的杨柳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tóu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下绿荫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家门口的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fènɡ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花、鸡冠花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shùn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开放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展现朴素之美。菜园附近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母鸡率领小鸡觅食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公鸡高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sǒnɡ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着尾巴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地走来走去。倘若你身处乡村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hé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的景象一定会让你陶醉。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根据语境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读拼音写字词。</a:t>
            </a:r>
          </a:p>
        </p:txBody>
      </p:sp>
      <p:sp>
        <p:nvSpPr>
          <p:cNvPr id="6" name="矩形 5"/>
          <p:cNvSpPr/>
          <p:nvPr/>
        </p:nvSpPr>
        <p:spPr>
          <a:xfrm>
            <a:off x="5475317" y="2445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2403" y="31383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凤仙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2229" y="31553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顺序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29057" y="38104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35103" y="44190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踏步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2555" y="51665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和谐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下列词语中加点字的读音不正确的一项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鸡冠花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ɡuān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朴素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附近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倘若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tǎnɡ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1026" y="11480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91109" y="25465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16399" y="25504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57451" y="35691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9302" y="35691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给加点字选择正确的解释。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率领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轻率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表率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)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25344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8886" y="354107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39893" y="45876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Text Box 1"/>
          <p:cNvSpPr txBox="1">
            <a:spLocks noChangeArrowheads="1"/>
          </p:cNvSpPr>
          <p:nvPr/>
        </p:nvSpPr>
        <p:spPr bwMode="auto">
          <a:xfrm>
            <a:off x="6821905" y="2077154"/>
            <a:ext cx="4547937" cy="273072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 vert="horz" wrap="square" lIns="72000" tIns="72000" rIns="72000" bIns="7200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" charset="-122"/>
                <a:cs typeface="Times New Roman" pitchFamily="18" charset="0"/>
              </a:rPr>
              <a:t>             ①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带领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统领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;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" charset="-122"/>
                <a:cs typeface="Times New Roman" pitchFamily="18" charset="0"/>
              </a:rPr>
              <a:t>②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轻易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NEU-BZ" charset="-122"/>
              <a:ea typeface="方正楷体_GBK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smtClean="0">
                <a:solidFill>
                  <a:srgbClr val="000000"/>
                </a:solidFill>
                <a:latin typeface="NEU-BZ" charset="-122"/>
                <a:ea typeface="方正楷体_GBK" charset="-122"/>
                <a:cs typeface="Times New Roman" pitchFamily="18" charset="0"/>
              </a:rPr>
              <a:t>              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地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不细想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不慎重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;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" charset="-122"/>
                <a:cs typeface="Times New Roman" pitchFamily="18" charset="0"/>
              </a:rPr>
              <a:t>③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爽直坦白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;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" charset="-122"/>
                <a:cs typeface="Times New Roman" pitchFamily="18" charset="0"/>
              </a:rPr>
              <a:t>④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文言副词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大率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大概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大略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;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" charset="-122"/>
                <a:cs typeface="Times New Roman" pitchFamily="18" charset="0"/>
              </a:rPr>
              <a:t>⑤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遵循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方正书宋_GBK" charset="-122"/>
                <a:cs typeface="Times New Roman" pitchFamily="18" charset="0"/>
              </a:rPr>
              <a:t>;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" charset="-122"/>
                <a:cs typeface="Times New Roman" pitchFamily="18" charset="0"/>
              </a:rPr>
              <a:t>⑥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楷体_GBK" charset="-122"/>
                <a:cs typeface="Times New Roman" pitchFamily="18" charset="0"/>
              </a:rPr>
              <a:t>模范。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48120" y="2204607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>
                <a:solidFill>
                  <a:srgbClr val="000000"/>
                </a:solidFill>
                <a:latin typeface="NEU-BZ" charset="-122"/>
                <a:ea typeface="方正黑体_GBK" charset="-122"/>
                <a:cs typeface="Times New Roman" pitchFamily="18" charset="0"/>
              </a:rPr>
              <a:t>率</a:t>
            </a:r>
            <a:endParaRPr lang="zh-CN" altLang="en-US" sz="7200">
              <a:solidFill>
                <a:srgbClr val="000000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9871" y="22317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72925" y="32503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9870" y="43725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96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《乡下人家》中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作者没有描绘的画面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鸡鸭觅食图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雨后春笋图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儿戏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耍图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4151" y="17567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下列句子描绘的景象与后面括号里的图名不符合的一项是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当花儿落了的时候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藤上便结出了青的、红的瓜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它们一个个挂在房前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衬着那长长的藤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绿绿的叶。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瓜藤结果图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在绿树荫下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会见到一群鸭子游戏水中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不时地把头扎到水下去觅食。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群鸭散步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图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94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下列句子描绘的景象与后面括号里的图名不符合的一项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芍药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凤仙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鸡冠花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大丽菊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它们依着时令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顺序开放。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鲜花绽放图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他们把桌椅饭菜搬到门前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天高地阔地吃起来。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乡村晚餐图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4052" y="25056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451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仿照例句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先列举再概括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方法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右侧的图片配上一段优美的文字。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天边的红霞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向晚的微风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飞过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归巢的鸟儿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都是他们的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好友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54529" y="1727818"/>
            <a:ext cx="4146065" cy="25915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7778" y="4768314"/>
            <a:ext cx="1102281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绿茵茵的荷叶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翩翩起舞的蜻蜓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亭亭玉立的荷花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都是夏日的美景。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读下面的句子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完成练习。</a:t>
            </a: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几场春雨过后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到那里走走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你常常会看见许多鲜嫩的笋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成群地从土里探出头来。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读这句话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我想到了成语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句话运用了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探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体现了作者看到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竹笋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出土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4694" y="3761399"/>
            <a:ext cx="39421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破土而出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雨后春笋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3071" y="44421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7836" y="5134946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竹笋刚刚出土时的动态感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58157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967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1036</Words>
  <Application>Microsoft Office PowerPoint</Application>
  <PresentationFormat>自定义</PresentationFormat>
  <Paragraphs>136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方正仿宋_GBK</vt:lpstr>
      <vt:lpstr>微软雅黑</vt:lpstr>
      <vt:lpstr>方正书宋_GBK</vt:lpstr>
      <vt:lpstr>NEU-BZ</vt:lpstr>
      <vt:lpstr>汉仪雅酷黑 95W</vt:lpstr>
      <vt:lpstr>方正小标宋_GBK</vt:lpstr>
      <vt:lpstr>方正大标宋简体</vt:lpstr>
      <vt:lpstr>NEU-HZ</vt:lpstr>
      <vt:lpstr>方正黑体_GBK</vt:lpstr>
      <vt:lpstr>Wingdings</vt:lpstr>
      <vt:lpstr>方正楷体_GBK</vt:lpstr>
      <vt:lpstr>Times New Roman</vt:lpstr>
      <vt:lpstr>华文宋体</vt:lpstr>
      <vt:lpstr>方正隶变_GBK</vt:lpstr>
      <vt:lpstr>方正大标宋_GBK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2026-02-25T08:52:33Z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