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508" r:id="rId7"/>
    <p:sldId id="509" r:id="rId8"/>
    <p:sldId id="427" r:id="rId9"/>
  </p:sldIdLst>
  <p:sldSz cx="12192000" cy="6858000"/>
  <p:notesSz cx="6858000" cy="9144000"/>
  <p:embeddedFontLst>
    <p:embeddedFont>
      <p:font typeface="方正楷体_GBK" pitchFamily="65" charset="-122"/>
      <p:regular r:id="rId10"/>
    </p:embeddedFont>
    <p:embeddedFont>
      <p:font typeface="微软雅黑" pitchFamily="34" charset="-122"/>
      <p:regular r:id="rId11"/>
      <p:bold r:id="rId12"/>
    </p:embeddedFont>
    <p:embeddedFont>
      <p:font typeface="华文宋体" pitchFamily="2" charset="-122"/>
      <p:regular r:id="rId13"/>
    </p:embeddedFont>
    <p:embeddedFont>
      <p:font typeface="方正小标宋_GBK" pitchFamily="65" charset="-122"/>
      <p:regular r:id="rId14"/>
    </p:embeddedFont>
    <p:embeddedFont>
      <p:font typeface="NEU-XT" pitchFamily="18" charset="-122"/>
      <p:regular r:id="rId15"/>
    </p:embeddedFont>
    <p:embeddedFont>
      <p:font typeface="方正隶变_GBK" pitchFamily="65" charset="-122"/>
      <p:regular r:id="rId16"/>
    </p:embeddedFont>
    <p:embeddedFont>
      <p:font typeface="方正黑体_GBK" pitchFamily="65" charset="-122"/>
      <p:regular r:id="rId17"/>
    </p:embeddedFont>
    <p:embeddedFont>
      <p:font typeface="NEU-BZ" pitchFamily="2" charset="-122"/>
      <p:regular r:id="rId18"/>
      <p:bold r:id="rId19"/>
      <p:italic r:id="rId20"/>
      <p:boldItalic r:id="rId21"/>
    </p:embeddedFont>
    <p:embeddedFont>
      <p:font typeface="方正仿宋_GBK" pitchFamily="65" charset="-122"/>
      <p:regular r:id="rId22"/>
    </p:embeddedFont>
    <p:embeddedFont>
      <p:font typeface="方正大标宋简体" charset="-122"/>
      <p:regular r:id="rId23"/>
    </p:embeddedFont>
    <p:embeddedFont>
      <p:font typeface="方正书宋_GBK" pitchFamily="65" charset="-122"/>
      <p:regular r:id="rId24"/>
    </p:embeddedFont>
    <p:embeddedFont>
      <p:font typeface="方正大标宋_GBK" pitchFamily="65" charset="-122"/>
      <p:regular r:id="rId2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font" Target="fonts/font16.fntdata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font" Target="fonts/font15.fntdata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viewProps" Target="viewProp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猫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一、给下列词语中加点的字选择正确的读音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写在括号里。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1071563"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[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bǐnɡ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pínɡ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]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endParaRPr lang="en-US" altLang="zh-CN" sz="3400" smtClean="0">
              <a:solidFill>
                <a:srgbClr val="000000"/>
              </a:solidFill>
              <a:latin typeface="NEU-XT"/>
              <a:ea typeface="方正书宋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屏息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)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	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屏风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)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	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屏障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1071563"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[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zhé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shé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]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折磨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)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折本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)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折纸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22076" y="3217473"/>
            <a:ext cx="100700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XT"/>
                <a:ea typeface="方正书宋_GBK"/>
                <a:cs typeface="Times New Roman"/>
              </a:rPr>
              <a:t>bǐnɡ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389338" y="3222518"/>
            <a:ext cx="100700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XT"/>
                <a:ea typeface="方正书宋_GBK"/>
                <a:cs typeface="Times New Roman"/>
              </a:rPr>
              <a:t>pínɡ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060350" y="3215530"/>
            <a:ext cx="100700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XT"/>
                <a:ea typeface="方正书宋_GBK"/>
                <a:cs typeface="Times New Roman"/>
              </a:rPr>
              <a:t>pínɡ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658172" y="5310971"/>
            <a:ext cx="86273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XT"/>
                <a:ea typeface="方正书宋_GBK"/>
                <a:cs typeface="Times New Roman"/>
              </a:rPr>
              <a:t>zhé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389338" y="5328048"/>
            <a:ext cx="88678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XT"/>
                <a:ea typeface="方正书宋_GBK"/>
                <a:cs typeface="Times New Roman"/>
              </a:rPr>
              <a:t>shé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132484" y="5310970"/>
            <a:ext cx="86273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XT"/>
                <a:ea typeface="方正书宋_GBK"/>
                <a:cs typeface="Times New Roman"/>
              </a:rPr>
              <a:t>zhé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05460" y="3557223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3192098" y="3507153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008686" y="356731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6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95876" y="5650179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7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3240226" y="5594140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8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971395" y="560617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8933"/>
            <a:ext cx="5590540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二、读拼音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写词语。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00"/>
          <a:stretch/>
        </p:blipFill>
        <p:spPr bwMode="auto">
          <a:xfrm>
            <a:off x="377825" y="1845678"/>
            <a:ext cx="11436350" cy="1222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/>
          <a:stretch/>
        </p:blipFill>
        <p:spPr bwMode="auto">
          <a:xfrm>
            <a:off x="377825" y="3679239"/>
            <a:ext cx="11436350" cy="1222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697820" y="2324513"/>
            <a:ext cx="142539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忧</a:t>
            </a:r>
            <a:r>
              <a:rPr lang="zh-CN" altLang="zh-CN" sz="3400" b="1">
                <a:solidFill>
                  <a:srgbClr val="E72582"/>
                </a:solidFill>
                <a:ea typeface="NEU-BZ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ea typeface="NEU-BZ"/>
                <a:cs typeface="Times New Roman"/>
              </a:rPr>
              <a:t>  </a:t>
            </a:r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虑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010470" y="2300449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遭</a:t>
            </a:r>
            <a:r>
              <a:rPr lang="zh-CN" altLang="zh-CN" sz="3400" b="1">
                <a:solidFill>
                  <a:srgbClr val="E72582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殃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385549" y="2300449"/>
            <a:ext cx="142539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贪</a:t>
            </a:r>
            <a:r>
              <a:rPr lang="zh-CN" altLang="zh-CN" sz="3400" b="1">
                <a:solidFill>
                  <a:srgbClr val="E72582"/>
                </a:solidFill>
                <a:ea typeface="NEU-BZ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ea typeface="NEU-BZ"/>
                <a:cs typeface="Times New Roman"/>
              </a:rPr>
              <a:t>  </a:t>
            </a:r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玩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630592" y="2300449"/>
            <a:ext cx="160653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口</a:t>
            </a:r>
            <a:r>
              <a:rPr lang="en-US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腔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120265" y="2314898"/>
            <a:ext cx="139974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解</a:t>
            </a:r>
            <a:r>
              <a:rPr lang="en-US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 </a:t>
            </a:r>
            <a:r>
              <a:rPr lang="zh-CN" altLang="zh-CN" sz="3400" b="1" smtClean="0">
                <a:solidFill>
                  <a:srgbClr val="E72582"/>
                </a:solidFill>
                <a:ea typeface="NEU-BZ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闷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07827" y="4242949"/>
            <a:ext cx="130356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大</a:t>
            </a:r>
            <a:r>
              <a:rPr lang="zh-CN" altLang="zh-CN" sz="3400" b="1">
                <a:solidFill>
                  <a:srgbClr val="E72582"/>
                </a:solidFill>
                <a:ea typeface="NEU-BZ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ea typeface="NEU-BZ"/>
                <a:cs typeface="Times New Roman"/>
              </a:rPr>
              <a:t> </a:t>
            </a:r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蛇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360890" y="4226725"/>
            <a:ext cx="154721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花</a:t>
            </a:r>
            <a:r>
              <a:rPr lang="zh-CN" altLang="zh-CN" sz="3400" b="1">
                <a:solidFill>
                  <a:srgbClr val="E72582"/>
                </a:solidFill>
                <a:ea typeface="NEU-BZ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ea typeface="NEU-BZ"/>
                <a:cs typeface="Times New Roman"/>
              </a:rPr>
              <a:t>   </a:t>
            </a:r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盆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025646" y="4202661"/>
            <a:ext cx="150874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磨</a:t>
            </a:r>
            <a:r>
              <a:rPr lang="en-US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  </a:t>
            </a:r>
            <a:r>
              <a:rPr lang="zh-CN" altLang="zh-CN" sz="3400" b="1" smtClean="0">
                <a:solidFill>
                  <a:srgbClr val="E72582"/>
                </a:solidFill>
                <a:ea typeface="NEU-BZ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蹭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673301" y="4226725"/>
            <a:ext cx="272542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生</a:t>
            </a:r>
            <a:r>
              <a:rPr lang="zh-CN" altLang="zh-CN" sz="3400" b="1">
                <a:solidFill>
                  <a:srgbClr val="E72582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zh-CN" altLang="zh-CN" sz="3400" b="1">
                <a:solidFill>
                  <a:srgbClr val="E72582"/>
                </a:solidFill>
                <a:ea typeface="NEU-BZ"/>
                <a:cs typeface="Times New Roman"/>
              </a:rPr>
              <a:t> </a:t>
            </a:r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气</a:t>
            </a:r>
            <a:r>
              <a:rPr lang="en-US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勃</a:t>
            </a:r>
            <a:r>
              <a:rPr lang="zh-CN" altLang="zh-CN" sz="3400" b="1" smtClean="0">
                <a:solidFill>
                  <a:srgbClr val="E72582"/>
                </a:solidFill>
                <a:ea typeface="NEU-BZ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勃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6096000" cy="61555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三、选字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填空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05460" y="1729039"/>
            <a:ext cx="11184890" cy="1774244"/>
            <a:chOff x="505460" y="1729039"/>
            <a:chExt cx="11184890" cy="1774244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3751"/>
            <a:stretch/>
          </p:blipFill>
          <p:spPr bwMode="auto">
            <a:xfrm>
              <a:off x="505460" y="1729039"/>
              <a:ext cx="11184890" cy="5689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2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0393" b="30392"/>
            <a:stretch/>
          </p:blipFill>
          <p:spPr bwMode="auto">
            <a:xfrm>
              <a:off x="505460" y="2326431"/>
              <a:ext cx="11184890" cy="615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1" name="Picture 2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9607"/>
            <a:stretch/>
          </p:blipFill>
          <p:spPr bwMode="auto">
            <a:xfrm>
              <a:off x="505460" y="3026208"/>
              <a:ext cx="11184890" cy="4770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8" name="矩形 7"/>
          <p:cNvSpPr/>
          <p:nvPr/>
        </p:nvSpPr>
        <p:spPr>
          <a:xfrm>
            <a:off x="997889" y="2326432"/>
            <a:ext cx="6222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贫</a:t>
            </a: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97889" y="2941985"/>
            <a:ext cx="6222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贪</a:t>
            </a: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995403" y="2291046"/>
            <a:ext cx="6222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折</a:t>
            </a: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995403" y="2941984"/>
            <a:ext cx="6222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拆</a:t>
            </a: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072236" y="2291045"/>
            <a:ext cx="6222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搞</a:t>
            </a: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072236" y="2905887"/>
            <a:ext cx="6222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稿</a:t>
            </a: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0477173" y="2291045"/>
            <a:ext cx="6222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虚</a:t>
            </a: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470071" y="2934997"/>
            <a:ext cx="6222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虑</a:t>
            </a:r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四、查字典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按要求填空。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虑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用部首查字法应查</a:t>
            </a:r>
            <a:r>
              <a:rPr lang="zh-CN" altLang="zh-CN" sz="3400" u="sng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  </a:t>
            </a:r>
            <a:r>
              <a:rPr lang="zh-CN" altLang="zh-CN" sz="3400" u="sng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部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再查</a:t>
            </a:r>
            <a:r>
              <a:rPr lang="zh-CN" altLang="zh-CN" sz="3400" u="sng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</a:t>
            </a:r>
            <a:r>
              <a:rPr lang="zh-CN" altLang="zh-CN" sz="3400" u="sng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画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它的读音是</a:t>
            </a:r>
            <a:r>
              <a:rPr lang="zh-CN" altLang="zh-CN" sz="3400" u="sng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   </a:t>
            </a:r>
            <a:r>
              <a:rPr lang="zh-CN" altLang="zh-CN" sz="3400" u="sng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虑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在字典中的解释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①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思考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寻思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;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②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担忧。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在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顾虑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中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虑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应选第</a:t>
            </a:r>
            <a:r>
              <a:rPr lang="zh-CN" altLang="zh-CN" sz="3400" u="sng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 </a:t>
            </a:r>
            <a:r>
              <a:rPr lang="zh-CN" altLang="zh-CN" sz="3400" u="sng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种解释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;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在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事事细思虑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万事皆能成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中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虑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应选第</a:t>
            </a:r>
            <a:r>
              <a:rPr lang="zh-CN" altLang="zh-CN" sz="3400" u="sng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解释。</a:t>
            </a:r>
          </a:p>
        </p:txBody>
      </p:sp>
      <p:sp>
        <p:nvSpPr>
          <p:cNvPr id="6" name="矩形 5"/>
          <p:cNvSpPr/>
          <p:nvPr/>
        </p:nvSpPr>
        <p:spPr>
          <a:xfrm>
            <a:off x="6095999" y="167743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虍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818337" y="1706543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4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068666" y="2423396"/>
            <a:ext cx="5229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XT"/>
                <a:ea typeface="方正书宋_GBK"/>
                <a:cs typeface="Times New Roman"/>
              </a:rPr>
              <a:t>lǜ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268300" y="325357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②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225715" y="399952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①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1094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五、仿照例子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根据词组的意思用上冒号写一句话。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例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温柔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的小猫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猫要是高兴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能比谁都温柔可亲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: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用身子蹭你的腿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把脖子伸出来让你给它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抓痒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endParaRPr lang="zh-CN" altLang="en-US" sz="34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62240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1094"/>
            <a:ext cx="11006455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可爱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的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小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狗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05459" y="1813173"/>
            <a:ext cx="1100645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722313">
              <a:lnSpc>
                <a:spcPct val="150000"/>
              </a:lnSpc>
            </a:pP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[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]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我家小狗乖起来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能比谁都可爱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到饭点时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来拉拉我的裤脚让我快去吃饭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;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我做作业时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趴在我跟前陪我写作业。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83475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</TotalTime>
  <Words>222</Words>
  <Application>Microsoft Office PowerPoint</Application>
  <PresentationFormat>自定义</PresentationFormat>
  <Paragraphs>69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6" baseType="lpstr">
      <vt:lpstr>Arial</vt:lpstr>
      <vt:lpstr>宋体</vt:lpstr>
      <vt:lpstr>方正楷体_GBK</vt:lpstr>
      <vt:lpstr>微软雅黑</vt:lpstr>
      <vt:lpstr>华文宋体</vt:lpstr>
      <vt:lpstr>汉仪雅酷黑 95W</vt:lpstr>
      <vt:lpstr>方正小标宋_GBK</vt:lpstr>
      <vt:lpstr>NEU-XT</vt:lpstr>
      <vt:lpstr>Wingdings</vt:lpstr>
      <vt:lpstr>方正隶变_GBK</vt:lpstr>
      <vt:lpstr>方正黑体_GBK</vt:lpstr>
      <vt:lpstr>NEU-BZ</vt:lpstr>
      <vt:lpstr>方正仿宋_GBK</vt:lpstr>
      <vt:lpstr>方正大标宋简体</vt:lpstr>
      <vt:lpstr>Times New Roman</vt:lpstr>
      <vt:lpstr>方正书宋_GBK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238</cp:revision>
  <dcterms:created xsi:type="dcterms:W3CDTF">2019-06-19T02:08:00Z</dcterms:created>
  <dcterms:modified xsi:type="dcterms:W3CDTF">2026-03-12T08:25:52Z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