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506" r:id="rId5"/>
    <p:sldId id="507" r:id="rId6"/>
    <p:sldId id="508" r:id="rId7"/>
    <p:sldId id="427" r:id="rId8"/>
  </p:sldIdLst>
  <p:sldSz cx="12192000" cy="6858000"/>
  <p:notesSz cx="6858000" cy="9144000"/>
  <p:embeddedFontLst>
    <p:embeddedFont>
      <p:font typeface="方正楷体_GBK" pitchFamily="65" charset="-122"/>
      <p:regular r:id="rId9"/>
    </p:embeddedFont>
    <p:embeddedFont>
      <p:font typeface="微软雅黑" pitchFamily="34" charset="-122"/>
      <p:regular r:id="rId10"/>
      <p:bold r:id="rId11"/>
    </p:embeddedFont>
    <p:embeddedFont>
      <p:font typeface="华文宋体" pitchFamily="2" charset="-122"/>
      <p:regular r:id="rId12"/>
    </p:embeddedFont>
    <p:embeddedFont>
      <p:font typeface="方正小标宋_GBK" pitchFamily="65" charset="-122"/>
      <p:regular r:id="rId13"/>
    </p:embeddedFont>
    <p:embeddedFont>
      <p:font typeface="NEU-XT" pitchFamily="18" charset="-122"/>
      <p:regular r:id="rId14"/>
    </p:embeddedFont>
    <p:embeddedFont>
      <p:font typeface="NEU-HZ" pitchFamily="2" charset="-122"/>
      <p:regular r:id="rId15"/>
      <p:italic r:id="rId16"/>
    </p:embeddedFont>
    <p:embeddedFont>
      <p:font typeface="方正隶变_GBK" pitchFamily="65" charset="-122"/>
      <p:regular r:id="rId17"/>
    </p:embeddedFont>
    <p:embeddedFont>
      <p:font typeface="方正黑体_GBK" pitchFamily="65" charset="-122"/>
      <p:regular r:id="rId18"/>
    </p:embeddedFont>
    <p:embeddedFont>
      <p:font typeface="NEU-BZ" pitchFamily="2" charset="-122"/>
      <p:regular r:id="rId19"/>
      <p:bold r:id="rId20"/>
      <p:italic r:id="rId21"/>
      <p:boldItalic r:id="rId22"/>
    </p:embeddedFont>
    <p:embeddedFont>
      <p:font typeface="方正仿宋_GBK" pitchFamily="65" charset="-122"/>
      <p:regular r:id="rId23"/>
    </p:embeddedFont>
    <p:embeddedFont>
      <p:font typeface="方正大标宋简体" charset="-122"/>
      <p:regular r:id="rId24"/>
    </p:embeddedFont>
    <p:embeddedFont>
      <p:font typeface="方正书宋_GBK" pitchFamily="65" charset="-122"/>
      <p:regular r:id="rId25"/>
    </p:embeddedFont>
    <p:embeddedFont>
      <p:font typeface="方正大标宋_GBK" pitchFamily="65" charset="-122"/>
      <p:regular r:id="rId26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font" Target="fonts/font18.fntdata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font" Target="fonts/font17.fntdata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font" Target="fonts/font16.fntdata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28" Type="http://schemas.openxmlformats.org/officeDocument/2006/relationships/presProps" Target="presProps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2026/3/12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绿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四年级语文下册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80965"/>
            <a:ext cx="4403424" cy="811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一、读拼音</a:t>
            </a:r>
            <a:r>
              <a:rPr lang="en-US" altLang="zh-CN" sz="340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写词语。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298" y="2085123"/>
            <a:ext cx="11583403" cy="13594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490290" y="2764856"/>
            <a:ext cx="222849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墨</a:t>
            </a:r>
            <a:r>
              <a:rPr lang="zh-CN" altLang="zh-CN" sz="3400" b="1">
                <a:solidFill>
                  <a:srgbClr val="E72582"/>
                </a:solidFill>
                <a:ea typeface="NEU-BZ"/>
                <a:cs typeface="Times New Roman"/>
              </a:rPr>
              <a:t> </a:t>
            </a:r>
            <a:r>
              <a:rPr lang="en-US" altLang="zh-CN" sz="3400" b="1" smtClean="0">
                <a:solidFill>
                  <a:srgbClr val="E72582"/>
                </a:solidFill>
                <a:ea typeface="NEU-BZ"/>
                <a:cs typeface="Times New Roman"/>
              </a:rPr>
              <a:t>  </a:t>
            </a:r>
            <a:r>
              <a:rPr lang="zh-CN" altLang="zh-CN" sz="3400" b="1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水</a:t>
            </a:r>
            <a:r>
              <a:rPr lang="zh-CN" altLang="zh-CN" sz="3400" b="1" smtClean="0">
                <a:solidFill>
                  <a:srgbClr val="E72582"/>
                </a:solidFill>
                <a:ea typeface="NEU-BZ"/>
                <a:cs typeface="Times New Roman"/>
              </a:rPr>
              <a:t> </a:t>
            </a:r>
            <a:r>
              <a:rPr lang="en-US" altLang="zh-CN" sz="3400" b="1" smtClean="0">
                <a:solidFill>
                  <a:srgbClr val="E72582"/>
                </a:solidFill>
                <a:ea typeface="NEU-BZ"/>
                <a:cs typeface="Times New Roman"/>
              </a:rPr>
              <a:t>  </a:t>
            </a:r>
            <a:r>
              <a:rPr lang="zh-CN" altLang="zh-CN" sz="3400" b="1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瓶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251488" y="2764855"/>
            <a:ext cx="130356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指</a:t>
            </a:r>
            <a:r>
              <a:rPr lang="zh-CN" altLang="zh-CN" sz="3400" b="1">
                <a:solidFill>
                  <a:srgbClr val="E72582"/>
                </a:solidFill>
                <a:ea typeface="NEU-BZ"/>
                <a:cs typeface="Times New Roman"/>
              </a:rPr>
              <a:t> </a:t>
            </a:r>
            <a:r>
              <a:rPr lang="en-US" altLang="zh-CN" sz="3400" b="1" smtClean="0">
                <a:solidFill>
                  <a:srgbClr val="E72582"/>
                </a:solidFill>
                <a:ea typeface="NEU-BZ"/>
                <a:cs typeface="Times New Roman"/>
              </a:rPr>
              <a:t> </a:t>
            </a:r>
            <a:r>
              <a:rPr lang="zh-CN" altLang="zh-CN" sz="3400" b="1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挥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152502" y="2760118"/>
            <a:ext cx="154721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ea typeface="NEU-BZ"/>
                <a:cs typeface="Times New Roman"/>
              </a:rPr>
              <a:t> 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交</a:t>
            </a:r>
            <a:r>
              <a:rPr lang="zh-CN" altLang="zh-CN" sz="3400" b="1">
                <a:solidFill>
                  <a:srgbClr val="E72582"/>
                </a:solidFill>
                <a:ea typeface="NEU-BZ"/>
                <a:cs typeface="Times New Roman"/>
              </a:rPr>
              <a:t> </a:t>
            </a:r>
            <a:r>
              <a:rPr lang="en-US" altLang="zh-CN" sz="3400" b="1" smtClean="0">
                <a:solidFill>
                  <a:srgbClr val="E72582"/>
                </a:solidFill>
                <a:ea typeface="NEU-BZ"/>
                <a:cs typeface="Times New Roman"/>
              </a:rPr>
              <a:t>  </a:t>
            </a:r>
            <a:r>
              <a:rPr lang="zh-CN" altLang="zh-CN" sz="3400" b="1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叉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137201" y="2784183"/>
            <a:ext cx="161935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拥</a:t>
            </a:r>
            <a:r>
              <a:rPr lang="zh-CN" altLang="zh-CN" sz="3400" b="1">
                <a:solidFill>
                  <a:srgbClr val="E72582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zh-CN" altLang="zh-CN" sz="3400" b="1">
                <a:solidFill>
                  <a:srgbClr val="E72582"/>
                </a:solidFill>
                <a:ea typeface="NEU-BZ"/>
                <a:cs typeface="Times New Roman"/>
              </a:rPr>
              <a:t> 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挤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80419"/>
            <a:ext cx="10130457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二、用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“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NEU-BZ"/>
                <a:cs typeface="Times New Roman"/>
              </a:rPr>
              <a:t>􀳫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”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给下列加点字选择正确的读音。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1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嫩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nèn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nèng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绿的小草在迎风轻笑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美丽的蝴蝶跳起了欢快的舞蹈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dáo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dǎo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2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好像绿色的墨水瓶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pín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pínɡ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倒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dǎo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dào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翻了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到处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chǔ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chù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是绿的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……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8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833910" y="2070354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3083813" y="2836412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3910953" y="3640461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6469671" y="3616396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2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482675" y="4408413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3" name="文本框 3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1807300" y="1826690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3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5133266" y="2605932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3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5943082" y="3431001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3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7370829" y="3403772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3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2522653" y="4146027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1424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三、按要求完成词语练习。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1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大自然中有许多不同的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“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绿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联系生活填一填。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浅绿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的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湖水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		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     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的松柏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     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的竹子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     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的柳芽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2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照样子填一填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描写你在生活中见到的颜色。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绿得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发黑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黄得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蓬勃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红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得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     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蓝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得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      )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480337" y="2505671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墨绿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879921" y="3302891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翠绿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480336" y="3319968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嫩绿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624350" y="4889866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发紫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465882" y="4889866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通透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71414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53707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四、填一填。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1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全诗围绕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“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绿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来写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绿既是一种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也代表着大自然蓬勃的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。全诗从字里行间中流露出诗人对大自然的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之情。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2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刮的风是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是绿的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是绿的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7179882" y="1677434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颜色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895200" y="2469575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生命力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895200" y="3254364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喜爱与赞美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113208" y="3999529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绿的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096979" y="3983250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下的雨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814737" y="3976262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流的水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712824" y="4781582"/>
            <a:ext cx="280076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阳光也是绿的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95170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53707"/>
            <a:ext cx="1100645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3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所有的绿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重叠在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一起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     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4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突然一阵风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好像舞蹈教练在指挥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cs typeface="Times New Roman"/>
              </a:rPr>
              <a:t>,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            </a:t>
            </a:r>
            <a:r>
              <a:rPr lang="en-US" altLang="zh-CN" sz="3400" u="sng" smtClean="0">
                <a:solidFill>
                  <a:schemeClr val="bg1"/>
                </a:solidFill>
                <a:latin typeface="NEU-BZ"/>
                <a:ea typeface="方正书宋_GBK"/>
                <a:cs typeface="Times New Roman"/>
              </a:rPr>
              <a:t>.</a:t>
            </a:r>
            <a:endParaRPr lang="en-US" altLang="zh-CN" sz="3400" u="sng" smtClean="0">
              <a:solidFill>
                <a:srgbClr val="A46AA6"/>
              </a:solidFill>
              <a:latin typeface="NEU-BZ"/>
              <a:ea typeface="方正仿宋_GBK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                              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cs typeface="Times New Roman"/>
              </a:rPr>
              <a:t>……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3202900" y="902234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集中起来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419012" y="902234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挤在一起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56865" y="1677435"/>
            <a:ext cx="36728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静静地交叉在一起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56865" y="2245982"/>
            <a:ext cx="9943745" cy="1575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b="1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                                                            </a:t>
            </a:r>
            <a:r>
              <a:rPr lang="zh-CN" altLang="zh-CN" sz="3400" b="1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所有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的绿就整齐地按着节拍飘动在一起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95702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四年级语文下册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</TotalTime>
  <Words>202</Words>
  <Application>Microsoft Office PowerPoint</Application>
  <PresentationFormat>自定义</PresentationFormat>
  <Paragraphs>66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7" baseType="lpstr">
      <vt:lpstr>Arial</vt:lpstr>
      <vt:lpstr>宋体</vt:lpstr>
      <vt:lpstr>方正楷体_GBK</vt:lpstr>
      <vt:lpstr>微软雅黑</vt:lpstr>
      <vt:lpstr>华文宋体</vt:lpstr>
      <vt:lpstr>汉仪雅酷黑 95W</vt:lpstr>
      <vt:lpstr>楷体</vt:lpstr>
      <vt:lpstr>方正小标宋_GBK</vt:lpstr>
      <vt:lpstr>NEU-XT</vt:lpstr>
      <vt:lpstr>NEU-HZ</vt:lpstr>
      <vt:lpstr>Wingdings</vt:lpstr>
      <vt:lpstr>方正隶变_GBK</vt:lpstr>
      <vt:lpstr>方正黑体_GBK</vt:lpstr>
      <vt:lpstr>NEU-BZ</vt:lpstr>
      <vt:lpstr>方正仿宋_GBK</vt:lpstr>
      <vt:lpstr>方正大标宋简体</vt:lpstr>
      <vt:lpstr>Times New Roman</vt:lpstr>
      <vt:lpstr>方正书宋_GBK</vt:lpstr>
      <vt:lpstr>方正大标宋_GBK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237</cp:revision>
  <dcterms:created xsi:type="dcterms:W3CDTF">2019-06-19T02:08:00Z</dcterms:created>
  <dcterms:modified xsi:type="dcterms:W3CDTF">2026-03-12T07:04:03Z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