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方正楷体_GBK" pitchFamily="65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华文宋体" pitchFamily="2" charset="-122"/>
      <p:regular r:id="rId12"/>
    </p:embeddedFont>
    <p:embeddedFont>
      <p:font typeface="方正小标宋_GBK" pitchFamily="65" charset="-122"/>
      <p:regular r:id="rId13"/>
    </p:embeddedFont>
    <p:embeddedFont>
      <p:font typeface="NEU-XT" pitchFamily="18" charset="-122"/>
      <p:regular r:id="rId14"/>
    </p:embeddedFont>
    <p:embeddedFont>
      <p:font typeface="方正隶变_GBK" pitchFamily="65" charset="-122"/>
      <p:regular r:id="rId15"/>
    </p:embeddedFont>
    <p:embeddedFont>
      <p:font typeface="方正黑体_GBK" pitchFamily="65" charset="-122"/>
      <p:regular r:id="rId16"/>
    </p:embeddedFont>
    <p:embeddedFont>
      <p:font typeface="NEU-BZ" pitchFamily="2" charset="-122"/>
      <p:regular r:id="rId17"/>
      <p:bold r:id="rId18"/>
      <p:italic r:id="rId19"/>
      <p:boldItalic r:id="rId20"/>
    </p:embeddedFont>
    <p:embeddedFont>
      <p:font typeface="方正仿宋_GBK" pitchFamily="65" charset="-122"/>
      <p:regular r:id="rId21"/>
    </p:embeddedFont>
    <p:embeddedFont>
      <p:font typeface="方正大标宋简体" charset="-122"/>
      <p:regular r:id="rId22"/>
    </p:embeddedFont>
    <p:embeddedFont>
      <p:font typeface="方正书宋_GBK" pitchFamily="65" charset="-122"/>
      <p:regular r:id="rId23"/>
    </p:embeddedFont>
    <p:embeddedFont>
      <p:font typeface="方正大标宋_GBK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白  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桦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8933"/>
            <a:ext cx="4379361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一、读拼音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写词语。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60" y="1642928"/>
            <a:ext cx="10882396" cy="2789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769314" y="2291045"/>
            <a:ext cx="13869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白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桦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98524" y="2284058"/>
            <a:ext cx="149592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潇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洒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29692" y="2265040"/>
            <a:ext cx="12779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花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穗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68742" y="2265039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朦</a:t>
            </a:r>
            <a:r>
              <a:rPr lang="zh-CN" altLang="zh-CN" sz="3400" b="1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胧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69276" y="3736777"/>
            <a:ext cx="11817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寂</a:t>
            </a:r>
            <a:r>
              <a:rPr lang="zh-CN" altLang="zh-CN" sz="3400" b="1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静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98524" y="3736776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朝</a:t>
            </a:r>
            <a:r>
              <a:rPr lang="zh-CN" altLang="zh-CN" sz="3400" b="1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霞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316868" y="3638582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绣</a:t>
            </a:r>
            <a:r>
              <a:rPr lang="zh-CN" altLang="zh-CN" sz="3400" b="1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花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968742" y="3667690"/>
            <a:ext cx="226215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毛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茸</a:t>
            </a:r>
            <a:r>
              <a:rPr lang="zh-CN" altLang="zh-CN" sz="3400" b="1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茸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68661"/>
            <a:ext cx="11006455" cy="4358195"/>
            <a:chOff x="505459" y="868661"/>
            <a:chExt cx="11006455" cy="4358195"/>
          </a:xfrm>
        </p:grpSpPr>
        <p:sp>
          <p:nvSpPr>
            <p:cNvPr id="3" name="矩形 2"/>
            <p:cNvSpPr/>
            <p:nvPr/>
          </p:nvSpPr>
          <p:spPr>
            <a:xfrm>
              <a:off x="505459" y="868661"/>
              <a:ext cx="11006455" cy="42780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二、用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“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NEU-BZ"/>
                  <a:cs typeface="Times New Roman"/>
                </a:rPr>
                <a:t>􀳫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”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选出加点字的正确读音。</a:t>
              </a:r>
              <a:endPara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 algn="just"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齐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绽</a:t>
              </a: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 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zhàn</a:t>
              </a:r>
              <a:r>
                <a:rPr lang="en-US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  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dìnɡ </a:t>
              </a: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r>
                <a:rPr lang="en-US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	</a:t>
              </a:r>
              <a:r>
                <a:rPr lang="zh-CN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涂抹</a:t>
              </a: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 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mǒ</a:t>
              </a:r>
              <a:r>
                <a:rPr lang="en-US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  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mě </a:t>
              </a: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r>
                <a:rPr lang="en-US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</a:t>
              </a:r>
              <a:endPara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 algn="just"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白雪皑皑</a:t>
              </a: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 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ái</a:t>
              </a:r>
              <a:r>
                <a:rPr lang="en-US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  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ǎi </a:t>
              </a: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		</a:t>
              </a:r>
              <a:r>
                <a:rPr lang="zh-CN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金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晖</a:t>
              </a: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 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huī  </a:t>
              </a:r>
              <a:r>
                <a:rPr lang="en-US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jūn </a:t>
              </a: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	</a:t>
              </a:r>
              <a:endPara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 algn="just"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姗姗</a:t>
              </a: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 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shān  </a:t>
              </a:r>
              <a:r>
                <a:rPr lang="en-US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cè </a:t>
              </a: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	</a:t>
              </a:r>
              <a:r>
                <a:rPr lang="en-US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	</a:t>
              </a:r>
              <a:r>
                <a:rPr lang="zh-CN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徜徉</a:t>
              </a: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 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chánɡ</a:t>
              </a:r>
              <a:r>
                <a:rPr lang="en-US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  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chǎnɡ </a:t>
              </a: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endPara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956865" y="2534542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5550287" y="2534541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2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1368259" y="3581290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5502159" y="3565136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4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505459" y="4611303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5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5489787" y="4591362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6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154952" y="229843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422153" y="231499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423660" y="335063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397140" y="335063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195376" y="433571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983313" y="444585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76989" y="861094"/>
            <a:ext cx="1113492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三、照样子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根据课文内容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连一连。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朦胧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雪花</a:t>
            </a:r>
            <a:r>
              <a:rPr lang="zh-CN" altLang="zh-CN" sz="3400" smtClean="0">
                <a:solidFill>
                  <a:srgbClr val="000000"/>
                </a:solidFill>
                <a:ea typeface="NEU-BZ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ea typeface="NEU-BZ"/>
                <a:cs typeface="Times New Roman"/>
              </a:rPr>
              <a:t>	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高大挺拔的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白桦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晶亮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寂静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洁白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如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画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朝霞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灿灿的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光华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姗姗来迟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树枝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银色的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金晖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白雪皑皑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流苏</a:t>
            </a:r>
            <a:endParaRPr lang="zh-CN" altLang="en-US" sz="3400"/>
          </a:p>
        </p:txBody>
      </p:sp>
      <p:cxnSp>
        <p:nvCxnSpPr>
          <p:cNvPr id="8" name="直接连接符 7"/>
          <p:cNvCxnSpPr/>
          <p:nvPr/>
        </p:nvCxnSpPr>
        <p:spPr>
          <a:xfrm>
            <a:off x="5530510" y="1801640"/>
            <a:ext cx="0" cy="2974897"/>
          </a:xfrm>
          <a:prstGeom prst="line">
            <a:avLst/>
          </a:prstGeom>
          <a:ln w="2222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819871" y="2128682"/>
            <a:ext cx="2282897" cy="74039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1819871" y="2128682"/>
            <a:ext cx="2282897" cy="74039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806949" y="3620597"/>
            <a:ext cx="2295819" cy="77092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1774272" y="3620597"/>
            <a:ext cx="2328496" cy="79978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8135559" y="2092586"/>
            <a:ext cx="2283788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8135559" y="2869078"/>
            <a:ext cx="2283788" cy="152244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8135559" y="2869336"/>
            <a:ext cx="2283788" cy="76096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8137771" y="3630302"/>
            <a:ext cx="2281576" cy="76510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572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四、读一读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注意加点部分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运用多样形式来描写颜色。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在我的窗前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有一棵白桦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仿佛涂上银霜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披了一身雪花。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我喜欢大自然的色彩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那枫叶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那草地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那飞舞的梨花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</p:txBody>
      </p:sp>
      <p:sp>
        <p:nvSpPr>
          <p:cNvPr id="8" name="文本框 22">
            <a:extLst>
              <a:ext uri="{FF2B5EF4-FFF2-40B4-BE49-F238E27FC236}">
                <a16:creationId xmlns:a16="http://schemas.microsoft.com/office/drawing/2014/main" xmlns="" id="{B6D7B695-EFC8-44E0-BD6D-60765652EDCB}"/>
              </a:ext>
            </a:extLst>
          </p:cNvPr>
          <p:cNvSpPr txBox="1"/>
          <p:nvPr/>
        </p:nvSpPr>
        <p:spPr>
          <a:xfrm>
            <a:off x="4992147" y="2109468"/>
            <a:ext cx="310510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17711" y="2458384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仿佛涂上红漆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95216" y="3265603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仿佛铺上翡翠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87732" y="3247424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仿佛抹上银粉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35767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五、选择恰当的字词填写在括号里。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[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绣 秀 锈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]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铁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美　 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刺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[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朦胧 蒙眬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]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睡眼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 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夜色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[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徜徉</a:t>
            </a:r>
            <a:r>
              <a:rPr lang="zh-CN" altLang="zh-CN" sz="3400">
                <a:solidFill>
                  <a:srgbClr val="000000"/>
                </a:solidFill>
                <a:ea typeface="NEU-BZ"/>
                <a:cs typeface="Times New Roman"/>
              </a:rPr>
              <a:t>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徘徊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]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门口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( 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</a:t>
            </a:r>
            <a:r>
              <a:rPr lang="zh-CN" altLang="zh-CN" sz="3400" smtClean="0">
                <a:solidFill>
                  <a:srgbClr val="000000"/>
                </a:solidFill>
                <a:ea typeface="NEU-BZ"/>
                <a:cs typeface="Times New Roman"/>
              </a:rPr>
              <a:t>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在想象的海洋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里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(             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4137332" y="174962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06341" y="177873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15448" y="178377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28523" y="252779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蒙眬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66471" y="251071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朦胧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51987" y="333779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徘徊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308092" y="333779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徜徉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206</Words>
  <Application>Microsoft Office PowerPoint</Application>
  <PresentationFormat>自定义</PresentationFormat>
  <Paragraphs>64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Arial</vt:lpstr>
      <vt:lpstr>宋体</vt:lpstr>
      <vt:lpstr>方正楷体_GBK</vt:lpstr>
      <vt:lpstr>微软雅黑</vt:lpstr>
      <vt:lpstr>华文宋体</vt:lpstr>
      <vt:lpstr>汉仪雅酷黑 95W</vt:lpstr>
      <vt:lpstr>楷体</vt:lpstr>
      <vt:lpstr>方正小标宋_GBK</vt:lpstr>
      <vt:lpstr>NEU-XT</vt:lpstr>
      <vt:lpstr>Wingdings</vt:lpstr>
      <vt:lpstr>方正隶变_GBK</vt:lpstr>
      <vt:lpstr>方正黑体_GBK</vt:lpstr>
      <vt:lpstr>NEU-BZ</vt:lpstr>
      <vt:lpstr>方正仿宋_GBK</vt:lpstr>
      <vt:lpstr>方正大标宋简体</vt:lpstr>
      <vt:lpstr>Times New Roman</vt:lpstr>
      <vt:lpstr>方正书宋_GBK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239</cp:revision>
  <dcterms:created xsi:type="dcterms:W3CDTF">2019-06-19T02:08:00Z</dcterms:created>
  <dcterms:modified xsi:type="dcterms:W3CDTF">2026-03-12T07:25:35Z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