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华文宋体" pitchFamily="2" charset="-122"/>
      <p:regular r:id="rId12"/>
    </p:embeddedFont>
    <p:embeddedFont>
      <p:font typeface="方正小标宋_GBK" pitchFamily="65" charset="-122"/>
      <p:regular r:id="rId13"/>
    </p:embeddedFont>
    <p:embeddedFont>
      <p:font typeface="NEU-XT" pitchFamily="18" charset="-122"/>
      <p:regular r:id="rId14"/>
    </p:embeddedFont>
    <p:embeddedFont>
      <p:font typeface="NEU-HZ" pitchFamily="2" charset="-122"/>
      <p:regular r:id="rId15"/>
      <p:italic r:id="rId16"/>
    </p:embeddedFont>
    <p:embeddedFont>
      <p:font typeface="方正隶变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仿宋_GBK" pitchFamily="65" charset="-122"/>
      <p:regular r:id="rId23"/>
    </p:embeddedFont>
    <p:embeddedFont>
      <p:font typeface="方正大标宋简体" charset="-122"/>
      <p:regular r:id="rId24"/>
    </p:embeddedFont>
    <p:embeddedFont>
      <p:font typeface="方正书宋_GBK" pitchFamily="65" charset="-122"/>
      <p:regular r:id="rId25"/>
    </p:embeddedFont>
    <p:embeddedFont>
      <p:font typeface="方正大标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白 鹅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74268"/>
            <a:ext cx="11006455" cy="4333227"/>
            <a:chOff x="505459" y="874268"/>
            <a:chExt cx="11006455" cy="4333227"/>
          </a:xfrm>
        </p:grpSpPr>
        <p:sp>
          <p:nvSpPr>
            <p:cNvPr id="3" name="矩形 2"/>
            <p:cNvSpPr/>
            <p:nvPr/>
          </p:nvSpPr>
          <p:spPr>
            <a:xfrm>
              <a:off x="505459" y="874268"/>
              <a:ext cx="11006455" cy="4147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一、给加点字选择正确的读音</a:t>
              </a:r>
              <a:r>
                <a:rPr lang="en-US" altLang="zh-CN" sz="3400">
                  <a:solidFill>
                    <a:srgbClr val="000000"/>
                  </a:solidFill>
                  <a:latin typeface="方正黑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打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净角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jué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jiǎo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窥伺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cì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sì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		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看守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kān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kàn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叫嚣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xiāo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qì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声调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diào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tiáo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奢侈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chē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shē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引吭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hánɡ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kēnɡ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大模大样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mó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mú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56865" y="254657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4563697" y="254657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7812224" y="254245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56864" y="358129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4611825" y="353316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7812224" y="353316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4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70893" y="459194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5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562319" y="459194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673362" y="23029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823948" y="232702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110472" y="23269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885121" y="334971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619064" y="330158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229409" y="327804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114202" y="44159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203901" y="434827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096000" cy="8117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词语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89254" y="1672855"/>
            <a:ext cx="11238865" cy="118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389254" y="3078275"/>
            <a:ext cx="11238865" cy="118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50961" y="2122603"/>
            <a:ext cx="1386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音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调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69005" y="2122603"/>
            <a:ext cx="1386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敏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捷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00167" y="2108762"/>
            <a:ext cx="1168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譬 如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29098" y="2148081"/>
            <a:ext cx="1168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脾 气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00443" y="2141094"/>
            <a:ext cx="14959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侍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候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3816" y="3682919"/>
            <a:ext cx="1168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局 促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85300" y="3687964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昂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首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47237" y="3637725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供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养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9098" y="3649757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颇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像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957575" y="3649757"/>
            <a:ext cx="1386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添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饭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81882" y="1025344"/>
            <a:ext cx="6845144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三、根据读音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写相应的汉字组词。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2069214"/>
            <a:ext cx="10094328" cy="1401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395540" y="2044933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苟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6683" y="2770126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狗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29994" y="2052736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辟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88940" y="280177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譬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27045" y="2052736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据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27045" y="2809361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剧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四、读下面句子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区别鹅的叫声的特点。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昂首大叫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厉声叫骂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厉声叫嚣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引吭大叫</a:t>
            </a:r>
            <a:endParaRPr lang="zh-CN" altLang="zh-CN" sz="34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鹅放开喉咙大吼大叫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鹅用严厉的声音大声地叫骂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鹅用严厉的声音大声叫喊、吵闹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鹅抬起头大声地叫喊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59259" y="26232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5659" y="329200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79909" y="40957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6964" y="48898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8041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根据画线部分的意思写出相应的四字词语。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这样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不慌不忙</a:t>
            </a:r>
            <a:r>
              <a:rPr lang="en-US" altLang="zh-CN" sz="3400" u="sng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镇静沉着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地吃饭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必须有一个人在旁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侍候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它的吃法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三眼一板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一点儿不马虎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狗把它的饭吃完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大模大样地径直离去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zh-CN" altLang="zh-CN" sz="3400">
                <a:solidFill>
                  <a:srgbClr val="000000"/>
                </a:solidFill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9138149" y="253477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从容不迫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83118" y="33257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一丝不苟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01265" y="409578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扬长而去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202</Words>
  <Application>Microsoft Office PowerPoint</Application>
  <PresentationFormat>自定义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方正楷体_GBK</vt:lpstr>
      <vt:lpstr>微软雅黑</vt:lpstr>
      <vt:lpstr>华文宋体</vt:lpstr>
      <vt:lpstr>汉仪雅酷黑 95W</vt:lpstr>
      <vt:lpstr>楷体</vt:lpstr>
      <vt:lpstr>方正小标宋_GBK</vt:lpstr>
      <vt:lpstr>NEU-XT</vt:lpstr>
      <vt:lpstr>NEU-HZ</vt:lpstr>
      <vt:lpstr>Wingdings</vt:lpstr>
      <vt:lpstr>方正隶变_GBK</vt:lpstr>
      <vt:lpstr>方正黑体_GBK</vt:lpstr>
      <vt:lpstr>NEU-BZ</vt:lpstr>
      <vt:lpstr>方正仿宋_GBK</vt:lpstr>
      <vt:lpstr>方正大标宋简体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2026-03-12T09:09:38Z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