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0" r:id="rId4"/>
    <p:sldId id="523" r:id="rId5"/>
    <p:sldId id="527" r:id="rId6"/>
    <p:sldId id="524" r:id="rId7"/>
    <p:sldId id="528" r:id="rId8"/>
    <p:sldId id="529" r:id="rId9"/>
    <p:sldId id="525" r:id="rId10"/>
    <p:sldId id="530" r:id="rId11"/>
    <p:sldId id="526" r:id="rId12"/>
    <p:sldId id="531" r:id="rId13"/>
    <p:sldId id="532" r:id="rId14"/>
    <p:sldId id="533" r:id="rId15"/>
    <p:sldId id="498" r:id="rId16"/>
    <p:sldId id="522" r:id="rId17"/>
    <p:sldId id="427" r:id="rId18"/>
  </p:sldIdLst>
  <p:sldSz cx="12192000" cy="6858000"/>
  <p:notesSz cx="6858000" cy="9144000"/>
  <p:embeddedFontLst>
    <p:embeddedFont>
      <p:font typeface="方正小标宋_GBK" pitchFamily="65" charset="-122"/>
      <p:regular r:id="rId19"/>
    </p:embeddedFont>
    <p:embeddedFont>
      <p:font typeface="Calibri" pitchFamily="34" charset="0"/>
      <p:regular r:id="rId20"/>
      <p:bold r:id="rId21"/>
      <p:italic r:id="rId22"/>
      <p:boldItalic r:id="rId23"/>
    </p:embeddedFont>
    <p:embeddedFont>
      <p:font typeface="方正仿宋_GBK" pitchFamily="65" charset="-122"/>
      <p:regular r:id="rId24"/>
    </p:embeddedFont>
    <p:embeddedFont>
      <p:font typeface="方正书宋_GBK" pitchFamily="65" charset="-122"/>
      <p:regular r:id="rId25"/>
    </p:embeddedFont>
    <p:embeddedFont>
      <p:font typeface="NEU-BZ" pitchFamily="2" charset="-122"/>
      <p:regular r:id="rId26"/>
      <p:bold r:id="rId27"/>
      <p:italic r:id="rId28"/>
      <p:boldItalic r:id="rId29"/>
    </p:embeddedFont>
    <p:embeddedFont>
      <p:font typeface="华文宋体" pitchFamily="2" charset="-122"/>
      <p:regular r:id="rId30"/>
    </p:embeddedFont>
    <p:embeddedFont>
      <p:font typeface="方正楷体_GBK" pitchFamily="65" charset="-122"/>
      <p:regular r:id="rId31"/>
    </p:embeddedFont>
    <p:embeddedFont>
      <p:font typeface="NEU-XT" pitchFamily="18" charset="-122"/>
      <p:regular r:id="rId32"/>
    </p:embeddedFont>
    <p:embeddedFont>
      <p:font typeface="方正大标宋简体" charset="-122"/>
      <p:regular r:id="rId33"/>
    </p:embeddedFont>
    <p:embeddedFont>
      <p:font typeface="方正隶变_GBK" pitchFamily="65" charset="-122"/>
      <p:regular r:id="rId34"/>
    </p:embeddedFont>
    <p:embeddedFont>
      <p:font typeface="方正大标宋_GBK" pitchFamily="65" charset="-122"/>
      <p:regular r:id="rId35"/>
    </p:embeddedFont>
    <p:embeddedFont>
      <p:font typeface="NEU-HZ" pitchFamily="2" charset="-122"/>
      <p:regular r:id="rId36"/>
      <p:italic r:id="rId37"/>
    </p:embeddedFont>
    <p:embeddedFont>
      <p:font typeface="方正黑体_GBK" pitchFamily="65" charset="-122"/>
      <p:regular r:id="rId38"/>
    </p:embeddedFont>
    <p:embeddedFont>
      <p:font typeface="微软雅黑" pitchFamily="34" charset="-122"/>
      <p:regular r:id="rId39"/>
      <p:bold r:id="rId4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8.fntdata"/><Relationship Id="rId39" Type="http://schemas.openxmlformats.org/officeDocument/2006/relationships/font" Target="fonts/font21.fntdata"/><Relationship Id="rId3" Type="http://schemas.openxmlformats.org/officeDocument/2006/relationships/slide" Target="slides/slide2.xml"/><Relationship Id="rId21" Type="http://schemas.openxmlformats.org/officeDocument/2006/relationships/font" Target="fonts/font3.fntdata"/><Relationship Id="rId34" Type="http://schemas.openxmlformats.org/officeDocument/2006/relationships/font" Target="fonts/font16.fntdata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7.fntdata"/><Relationship Id="rId33" Type="http://schemas.openxmlformats.org/officeDocument/2006/relationships/font" Target="fonts/font15.fntdata"/><Relationship Id="rId38" Type="http://schemas.openxmlformats.org/officeDocument/2006/relationships/font" Target="fonts/font20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2.fntdata"/><Relationship Id="rId29" Type="http://schemas.openxmlformats.org/officeDocument/2006/relationships/font" Target="fonts/font11.fntdata"/><Relationship Id="rId41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6.fntdata"/><Relationship Id="rId32" Type="http://schemas.openxmlformats.org/officeDocument/2006/relationships/font" Target="fonts/font14.fntdata"/><Relationship Id="rId37" Type="http://schemas.openxmlformats.org/officeDocument/2006/relationships/font" Target="fonts/font19.fntdata"/><Relationship Id="rId40" Type="http://schemas.openxmlformats.org/officeDocument/2006/relationships/font" Target="fonts/font22.fntdata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5.fntdata"/><Relationship Id="rId28" Type="http://schemas.openxmlformats.org/officeDocument/2006/relationships/font" Target="fonts/font10.fntdata"/><Relationship Id="rId36" Type="http://schemas.openxmlformats.org/officeDocument/2006/relationships/font" Target="fonts/font18.fntdata"/><Relationship Id="rId10" Type="http://schemas.openxmlformats.org/officeDocument/2006/relationships/slide" Target="slides/slide9.xml"/><Relationship Id="rId19" Type="http://schemas.openxmlformats.org/officeDocument/2006/relationships/font" Target="fonts/font1.fntdata"/><Relationship Id="rId31" Type="http://schemas.openxmlformats.org/officeDocument/2006/relationships/font" Target="fonts/font13.fntdata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4.fntdata"/><Relationship Id="rId27" Type="http://schemas.openxmlformats.org/officeDocument/2006/relationships/font" Target="fonts/font9.fntdata"/><Relationship Id="rId30" Type="http://schemas.openxmlformats.org/officeDocument/2006/relationships/font" Target="fonts/font12.fntdata"/><Relationship Id="rId35" Type="http://schemas.openxmlformats.org/officeDocument/2006/relationships/font" Target="fonts/font17.fntdata"/><Relationship Id="rId43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Relationship Id="rId4" Type="http://schemas.openxmlformats.org/officeDocument/2006/relationships/slide" Target="slide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Relationship Id="rId4" Type="http://schemas.openxmlformats.org/officeDocument/2006/relationships/slide" Target="slide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Relationship Id="rId4" Type="http://schemas.openxmlformats.org/officeDocument/2006/relationships/slide" Target="slide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6.xml"/><Relationship Id="rId5" Type="http://schemas.openxmlformats.org/officeDocument/2006/relationships/image" Target="../media/image5.png"/><Relationship Id="rId4" Type="http://schemas.openxmlformats.org/officeDocument/2006/relationships/slide" Target="slide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7.xml"/><Relationship Id="rId4" Type="http://schemas.openxmlformats.org/officeDocument/2006/relationships/slide" Target="slide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8.xml"/><Relationship Id="rId5" Type="http://schemas.openxmlformats.org/officeDocument/2006/relationships/image" Target="../media/image7.TIF"/><Relationship Id="rId4" Type="http://schemas.openxmlformats.org/officeDocument/2006/relationships/image" Target="../media/image6.t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9.xml"/><Relationship Id="rId4" Type="http://schemas.openxmlformats.org/officeDocument/2006/relationships/slide" Target="slide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1.xml"/><Relationship Id="rId1" Type="http://schemas.openxmlformats.org/officeDocument/2006/relationships/tags" Target="../tags/tag80.xml"/><Relationship Id="rId5" Type="http://schemas.openxmlformats.org/officeDocument/2006/relationships/slide" Target="slide3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slide" Target="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slide" Target="slid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slide" Target="slid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4" Type="http://schemas.openxmlformats.org/officeDocument/2006/relationships/slide" Target="slid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4" Type="http://schemas.openxmlformats.org/officeDocument/2006/relationships/slide" Target="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５ </a:t>
            </a:r>
            <a:r>
              <a:rPr lang="zh-CN" altLang="en-US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琥 珀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37899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53288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四年级语文下册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EEE00BEC-650C-E417-7AF4-589EFA1B45C0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9" y="867298"/>
            <a:ext cx="11297520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从内容角度提问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句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③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中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松脂球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的形成有哪些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必要条件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?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结合句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①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、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②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回答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我会回答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                                              </a:t>
            </a:r>
            <a:r>
              <a:rPr lang="en-US" altLang="zh-CN" sz="3400" u="sng">
                <a:latin typeface="NEU-BZ"/>
                <a:ea typeface="宋体"/>
                <a:cs typeface="Times New Roman"/>
              </a:rPr>
              <a:t> 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u="sng" smtClean="0">
                <a:latin typeface="NEU-BZ"/>
                <a:ea typeface="宋体"/>
                <a:cs typeface="Times New Roman"/>
              </a:rPr>
              <a:t>                                                                                                    </a:t>
            </a:r>
            <a:r>
              <a:rPr lang="en-US" altLang="zh-CN" sz="3400" u="sng">
                <a:latin typeface="NEU-BZ"/>
                <a:ea typeface="宋体"/>
                <a:cs typeface="Times New Roman"/>
              </a:rPr>
              <a:t> 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从写法角度针对句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②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提问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           </a:t>
            </a:r>
            <a:r>
              <a:rPr lang="en-US" altLang="zh-CN" sz="3400" u="sng">
                <a:latin typeface="NEU-BZ"/>
                <a:ea typeface="宋体"/>
                <a:cs typeface="Times New Roman"/>
              </a:rPr>
              <a:t> 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我会回答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                                             </a:t>
            </a:r>
            <a:r>
              <a:rPr lang="en-US" altLang="zh-CN" sz="3400" u="sng">
                <a:latin typeface="NEU-BZ"/>
                <a:ea typeface="宋体"/>
                <a:cs typeface="Times New Roman"/>
              </a:rPr>
              <a:t> 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400" u="sng" smtClean="0">
                <a:latin typeface="NEU-BZ"/>
                <a:ea typeface="宋体"/>
                <a:cs typeface="Times New Roman"/>
              </a:rPr>
              <a:t>                                                                                                   </a:t>
            </a:r>
            <a:r>
              <a:rPr lang="en-US" altLang="zh-CN" sz="3400" u="sng">
                <a:latin typeface="NEU-BZ"/>
                <a:ea typeface="宋体"/>
                <a:cs typeface="Times New Roman"/>
              </a:rPr>
              <a:t> </a:t>
            </a:r>
            <a:endParaRPr lang="zh-CN" altLang="en-US" sz="3400"/>
          </a:p>
        </p:txBody>
      </p:sp>
      <p:sp>
        <p:nvSpPr>
          <p:cNvPr id="3" name="矩形 2"/>
          <p:cNvSpPr/>
          <p:nvPr/>
        </p:nvSpPr>
        <p:spPr>
          <a:xfrm>
            <a:off x="979748" y="2251037"/>
            <a:ext cx="10232503" cy="1575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                  </a:t>
            </a:r>
            <a:r>
              <a:rPr lang="zh-CN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太阳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(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或夏日、炎热的天气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)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、松脂、小苍蝇、蜘蛛。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910702" y="3930107"/>
            <a:ext cx="560121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这句话运用了什么修辞手法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?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848002" y="4541034"/>
            <a:ext cx="10125399" cy="1575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                   </a:t>
            </a:r>
            <a:r>
              <a:rPr lang="zh-CN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比喻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和拟人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把松脂比作老松树黏稠的黄色泪珠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这也是把老松树当作人来写。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38854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79602"/>
            <a:ext cx="1100645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四、阅读课内文段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完成练习。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楷体_GBK"/>
                <a:cs typeface="Times New Roman"/>
              </a:rPr>
              <a:t>在那块透明的琥珀里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两个小东西仍旧好好地躺着。我们可以看见它们身上的每一根毫毛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还可以想象它们当时在黏稠的松脂里怎样挣扎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因为它们的腿的四周显出好几圈黑色的圆环。从那块琥珀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我们可以推测发生在几千万年前的故事的详细情形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并且可以知道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在远古时代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世界上就已经有苍蝇和蜘蛛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了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83175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79602"/>
            <a:ext cx="1100645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两个小东西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指的是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和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它们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好好地躺着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说明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       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这块琥珀有什么样的科学价值呢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?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用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——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在选段中画出来。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116418" y="884647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苍蝇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432544" y="884646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蜘蛛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699083" y="1644424"/>
            <a:ext cx="7888705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琥珀在经历了几千万年后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仍旧完好无损</a:t>
            </a:r>
            <a:endParaRPr lang="zh-CN" altLang="en-US" b="1">
              <a:solidFill>
                <a:srgbClr val="E72582"/>
              </a:solidFill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800455" y="3995516"/>
            <a:ext cx="10256566" cy="2446824"/>
            <a:chOff x="800455" y="3995516"/>
            <a:chExt cx="10256566" cy="2446824"/>
          </a:xfrm>
        </p:grpSpPr>
        <p:sp>
          <p:nvSpPr>
            <p:cNvPr id="10" name="矩形 9"/>
            <p:cNvSpPr/>
            <p:nvPr/>
          </p:nvSpPr>
          <p:spPr>
            <a:xfrm>
              <a:off x="800455" y="3995516"/>
              <a:ext cx="10256566" cy="24468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50000"/>
                </a:lnSpc>
              </a:pPr>
              <a:r>
                <a:rPr lang="zh-CN" altLang="zh-CN" sz="3400">
                  <a:solidFill>
                    <a:srgbClr val="E72582"/>
                  </a:solidFill>
                  <a:latin typeface="Calibri"/>
                  <a:ea typeface="方正楷体_GBK"/>
                  <a:cs typeface="Times New Roman"/>
                </a:rPr>
                <a:t>从那块琥珀</a:t>
              </a:r>
              <a:r>
                <a:rPr lang="en-US" altLang="zh-CN" sz="3400">
                  <a:solidFill>
                    <a:srgbClr val="E72582"/>
                  </a:solidFill>
                  <a:latin typeface="方正楷体_GBK"/>
                  <a:ea typeface="宋体"/>
                  <a:cs typeface="Times New Roman"/>
                </a:rPr>
                <a:t>,</a:t>
              </a:r>
              <a:r>
                <a:rPr lang="zh-CN" altLang="zh-CN" sz="3400">
                  <a:solidFill>
                    <a:srgbClr val="E72582"/>
                  </a:solidFill>
                  <a:latin typeface="Calibri"/>
                  <a:ea typeface="方正楷体_GBK"/>
                  <a:cs typeface="Times New Roman"/>
                </a:rPr>
                <a:t>我们可以推测发生在几千万年前的故事的详细情形</a:t>
              </a:r>
              <a:r>
                <a:rPr lang="en-US" altLang="zh-CN" sz="3400">
                  <a:solidFill>
                    <a:srgbClr val="E72582"/>
                  </a:solidFill>
                  <a:latin typeface="方正楷体_GBK"/>
                  <a:ea typeface="宋体"/>
                  <a:cs typeface="Times New Roman"/>
                </a:rPr>
                <a:t>,</a:t>
              </a:r>
              <a:r>
                <a:rPr lang="zh-CN" altLang="zh-CN" sz="3400">
                  <a:solidFill>
                    <a:srgbClr val="E72582"/>
                  </a:solidFill>
                  <a:latin typeface="Calibri"/>
                  <a:ea typeface="方正楷体_GBK"/>
                  <a:cs typeface="Times New Roman"/>
                </a:rPr>
                <a:t>并且可以知道</a:t>
              </a:r>
              <a:r>
                <a:rPr lang="en-US" altLang="zh-CN" sz="3400">
                  <a:solidFill>
                    <a:srgbClr val="E72582"/>
                  </a:solidFill>
                  <a:latin typeface="方正楷体_GBK"/>
                  <a:ea typeface="宋体"/>
                  <a:cs typeface="Times New Roman"/>
                </a:rPr>
                <a:t>,</a:t>
              </a:r>
              <a:r>
                <a:rPr lang="zh-CN" altLang="zh-CN" sz="3400">
                  <a:solidFill>
                    <a:srgbClr val="E72582"/>
                  </a:solidFill>
                  <a:latin typeface="Calibri"/>
                  <a:ea typeface="方正楷体_GBK"/>
                  <a:cs typeface="Times New Roman"/>
                </a:rPr>
                <a:t>在远古时代</a:t>
              </a:r>
              <a:r>
                <a:rPr lang="en-US" altLang="zh-CN" sz="3400">
                  <a:solidFill>
                    <a:srgbClr val="E72582"/>
                  </a:solidFill>
                  <a:latin typeface="方正楷体_GBK"/>
                  <a:ea typeface="宋体"/>
                  <a:cs typeface="Times New Roman"/>
                </a:rPr>
                <a:t>,</a:t>
              </a:r>
              <a:r>
                <a:rPr lang="zh-CN" altLang="zh-CN" sz="3400">
                  <a:solidFill>
                    <a:srgbClr val="E72582"/>
                  </a:solidFill>
                  <a:latin typeface="Calibri"/>
                  <a:ea typeface="方正楷体_GBK"/>
                  <a:cs typeface="Times New Roman"/>
                </a:rPr>
                <a:t>世界上就已经有苍蝇和蜘蛛了。</a:t>
              </a:r>
              <a:endParaRPr lang="zh-CN" altLang="zh-CN" sz="3400">
                <a:solidFill>
                  <a:srgbClr val="E72582"/>
                </a:solidFill>
                <a:latin typeface="Calibri"/>
                <a:ea typeface="宋体"/>
                <a:cs typeface="Times New Roman"/>
              </a:endParaRPr>
            </a:p>
          </p:txBody>
        </p:sp>
        <p:cxnSp>
          <p:nvCxnSpPr>
            <p:cNvPr id="11" name="直接连接符 10">
              <a:extLst>
                <a:ext uri="{FF2B5EF4-FFF2-40B4-BE49-F238E27FC236}">
                  <a16:creationId xmlns="" xmlns:a16="http://schemas.microsoft.com/office/drawing/2014/main" id="{DC00B431-AEA9-CF67-4DCE-3DA54EDAEDF1}"/>
                </a:ext>
              </a:extLst>
            </p:cNvPr>
            <p:cNvCxnSpPr/>
            <p:nvPr/>
          </p:nvCxnSpPr>
          <p:spPr>
            <a:xfrm>
              <a:off x="892549" y="4821888"/>
              <a:ext cx="10032125" cy="0"/>
            </a:xfrm>
            <a:prstGeom prst="line">
              <a:avLst/>
            </a:prstGeom>
            <a:ln w="28575">
              <a:solidFill>
                <a:srgbClr val="E72582"/>
              </a:solidFill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="" xmlns:a16="http://schemas.microsoft.com/office/drawing/2014/main" id="{DC00B431-AEA9-CF67-4DCE-3DA54EDAEDF1}"/>
                </a:ext>
              </a:extLst>
            </p:cNvPr>
            <p:cNvCxnSpPr/>
            <p:nvPr/>
          </p:nvCxnSpPr>
          <p:spPr>
            <a:xfrm>
              <a:off x="924629" y="5648080"/>
              <a:ext cx="10032125" cy="0"/>
            </a:xfrm>
            <a:prstGeom prst="line">
              <a:avLst/>
            </a:prstGeom>
            <a:ln w="28575">
              <a:solidFill>
                <a:srgbClr val="E72582"/>
              </a:solidFill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14" name="直接连接符 13">
              <a:extLst>
                <a:ext uri="{FF2B5EF4-FFF2-40B4-BE49-F238E27FC236}">
                  <a16:creationId xmlns="" xmlns:a16="http://schemas.microsoft.com/office/drawing/2014/main" id="{DC00B431-AEA9-CF67-4DCE-3DA54EDAEDF1}"/>
                </a:ext>
              </a:extLst>
            </p:cNvPr>
            <p:cNvCxnSpPr/>
            <p:nvPr/>
          </p:nvCxnSpPr>
          <p:spPr>
            <a:xfrm>
              <a:off x="932645" y="6378016"/>
              <a:ext cx="2989650" cy="0"/>
            </a:xfrm>
            <a:prstGeom prst="line">
              <a:avLst/>
            </a:prstGeom>
            <a:ln w="28575">
              <a:solidFill>
                <a:srgbClr val="E72582"/>
              </a:solidFill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</p:grpSp>
    </p:spTree>
    <p:custDataLst>
      <p:tags r:id="rId1"/>
    </p:custDataLst>
    <p:extLst>
      <p:ext uri="{BB962C8B-B14F-4D97-AF65-F5344CB8AC3E}">
        <p14:creationId xmlns:p14="http://schemas.microsoft.com/office/powerpoint/2010/main" val="1000119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60" y="861094"/>
            <a:ext cx="9949982" cy="7982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联系琥珀的形成过程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填写下面的推测过程。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96850" y="1819275"/>
            <a:ext cx="11798300" cy="3736826"/>
            <a:chOff x="196850" y="1819275"/>
            <a:chExt cx="11798300" cy="3736826"/>
          </a:xfrm>
        </p:grpSpPr>
        <p:pic>
          <p:nvPicPr>
            <p:cNvPr id="4098" name="Picture 2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" b="54858"/>
            <a:stretch/>
          </p:blipFill>
          <p:spPr bwMode="auto">
            <a:xfrm>
              <a:off x="196850" y="1819275"/>
              <a:ext cx="11798300" cy="145331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1" name="Picture 2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6920" b="55606"/>
            <a:stretch/>
          </p:blipFill>
          <p:spPr bwMode="auto">
            <a:xfrm>
              <a:off x="196850" y="3188375"/>
              <a:ext cx="11798300" cy="2406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2" name="Picture 2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6920" b="54859"/>
            <a:stretch/>
          </p:blipFill>
          <p:spPr bwMode="auto">
            <a:xfrm>
              <a:off x="196850" y="3356823"/>
              <a:ext cx="11798300" cy="26468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3" name="Picture 2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6920"/>
            <a:stretch/>
          </p:blipFill>
          <p:spPr bwMode="auto">
            <a:xfrm>
              <a:off x="196850" y="3525271"/>
              <a:ext cx="11798300" cy="20308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10" name="矩形 9"/>
          <p:cNvSpPr/>
          <p:nvPr/>
        </p:nvSpPr>
        <p:spPr>
          <a:xfrm>
            <a:off x="2373217" y="4276090"/>
            <a:ext cx="2728171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这里</a:t>
            </a:r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曾经是一片松树林</a:t>
            </a:r>
          </a:p>
        </p:txBody>
      </p:sp>
      <p:sp>
        <p:nvSpPr>
          <p:cNvPr id="15" name="矩形 14"/>
          <p:cNvSpPr/>
          <p:nvPr/>
        </p:nvSpPr>
        <p:spPr>
          <a:xfrm>
            <a:off x="5677891" y="4276089"/>
            <a:ext cx="2728171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 两</a:t>
            </a:r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只小虫被松脂包裹住</a:t>
            </a:r>
          </a:p>
        </p:txBody>
      </p:sp>
      <p:sp>
        <p:nvSpPr>
          <p:cNvPr id="16" name="矩形 15"/>
          <p:cNvSpPr/>
          <p:nvPr/>
        </p:nvSpPr>
        <p:spPr>
          <a:xfrm>
            <a:off x="8951496" y="1845048"/>
            <a:ext cx="3055686" cy="19759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 </a:t>
            </a:r>
            <a:r>
              <a:rPr lang="zh-CN" altLang="en-US" sz="3400" b="1" spc="-300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两</a:t>
            </a:r>
            <a:r>
              <a:rPr lang="zh-CN" altLang="en-US" sz="3400" b="1" spc="-30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只小虫的腿的四周显出好几圈黑色的圆环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74756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5" grpId="0"/>
      <p:bldP spid="1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9" y="898604"/>
            <a:ext cx="1100645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4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请你针对选段提出一个有价值的问题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并解答。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提问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                                                    </a:t>
            </a:r>
            <a:r>
              <a:rPr lang="en-US" altLang="zh-CN" sz="3400" u="sng">
                <a:latin typeface="NEU-BZ"/>
                <a:ea typeface="宋体"/>
                <a:cs typeface="Times New Roman"/>
              </a:rPr>
              <a:t> 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解答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                                                   </a:t>
            </a:r>
            <a:r>
              <a:rPr lang="en-US" altLang="zh-CN" sz="3400" u="sng">
                <a:latin typeface="NEU-BZ"/>
                <a:ea typeface="宋体"/>
                <a:cs typeface="Times New Roman"/>
              </a:rPr>
              <a:t> 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400" u="sng" smtClean="0">
                <a:latin typeface="NEU-BZ"/>
                <a:ea typeface="宋体"/>
                <a:cs typeface="Times New Roman"/>
              </a:rPr>
              <a:t>                                                                                                  </a:t>
            </a:r>
            <a:r>
              <a:rPr lang="en-US" altLang="zh-CN" sz="3400" u="sng">
                <a:latin typeface="NEU-BZ"/>
                <a:ea typeface="宋体"/>
                <a:cs typeface="Times New Roman"/>
              </a:rPr>
              <a:t> </a:t>
            </a:r>
            <a:endParaRPr lang="zh-CN" altLang="zh-CN" sz="3400"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864042" y="1632393"/>
            <a:ext cx="8463915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为什么推测这是发生在几千万年前的故事呢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?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830179" y="2277780"/>
            <a:ext cx="10130589" cy="15803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         </a:t>
            </a:r>
            <a:r>
              <a:rPr lang="zh-CN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因为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由松脂变成松脂球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再由松脂球变成化石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需要经过几千万年的时间。</a:t>
            </a:r>
            <a:endParaRPr lang="zh-CN" altLang="zh-CN" sz="3400" b="1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74756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31.jpeg">
            <a:extLst>
              <a:ext uri="{FF2B5EF4-FFF2-40B4-BE49-F238E27FC236}">
                <a16:creationId xmlns="" xmlns:a16="http://schemas.microsoft.com/office/drawing/2014/main" id="{2C06D81E-6424-40CE-B363-A226499CCDFE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940293"/>
            <a:ext cx="3570654" cy="65664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9020" y="1806422"/>
            <a:ext cx="11122895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2313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认真观察右边这幅琥珀图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看看它和课文中的琥珀有何不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同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发挥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想象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合理推测它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形成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的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latin typeface="Calibri"/>
                <a:ea typeface="宋体"/>
                <a:cs typeface="Times New Roman"/>
              </a:rPr>
              <a:t>过程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用自己的话讲一讲。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25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7459579" y="2738470"/>
            <a:ext cx="3748053" cy="275609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79875"/>
            <a:ext cx="11006455" cy="58137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2313">
              <a:lnSpc>
                <a:spcPct val="110000"/>
              </a:lnSpc>
            </a:pP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示例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: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几千万年前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松树林中的一棵老松树上住着蜘蛛妈妈和它的两个孩子。一个夏日的正午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热辣辣的太阳照射着整个松树林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蜘蛛妈妈正在教孩子们如何捕猎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孩子们认认真真地听着。突然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可怕的事情发生了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一大滴松脂从树上滴下来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刚好落在树干上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把一家三口一齐包在里头了。它们挣扎了几下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最终都没力气动了。松脂继续滴下来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积成一个松脂球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把这可怜的母子三个重重包裹在里面。后来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远方的海水漫过来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淹没了松树林。松脂球被淹没在泥沙下面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历经漫长的岁月形成了化石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就是我们现在看到的这块琥珀。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 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68500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四年级语文下册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26.jpeg">
            <a:extLst>
              <a:ext uri="{FF2B5EF4-FFF2-40B4-BE49-F238E27FC236}">
                <a16:creationId xmlns="" xmlns:a16="http://schemas.microsoft.com/office/drawing/2014/main" id="{20334F1E-E9BF-406B-9AB3-BDCA985A8AE8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615636" y="909686"/>
            <a:ext cx="3588457" cy="57856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4518" y="2022421"/>
            <a:ext cx="11042964" cy="793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一、读下面的文段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按要求完成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练习</a:t>
            </a:r>
            <a:r>
              <a:rPr lang="zh-CN" altLang="zh-CN" sz="3400" smtClean="0">
                <a:latin typeface="Calibri"/>
                <a:ea typeface="方正黑体_GBK"/>
                <a:cs typeface="Times New Roman"/>
              </a:rPr>
              <a:t>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468951" y="805578"/>
            <a:ext cx="11490438" cy="59785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2313">
              <a:lnSpc>
                <a:spcPct val="125000"/>
              </a:lnSpc>
              <a:spcAft>
                <a:spcPts val="0"/>
              </a:spcAft>
            </a:pPr>
            <a:r>
              <a:rPr lang="zh-CN" altLang="zh-CN" sz="3400" spc="-150" smtClean="0">
                <a:latin typeface="Calibri"/>
                <a:ea typeface="方正楷体_GBK"/>
                <a:cs typeface="Times New Roman"/>
              </a:rPr>
              <a:t>从</a:t>
            </a:r>
            <a:r>
              <a:rPr lang="zh-CN" altLang="zh-CN" sz="3400" spc="-150">
                <a:latin typeface="Calibri"/>
                <a:ea typeface="方正楷体_GBK"/>
                <a:cs typeface="Times New Roman"/>
              </a:rPr>
              <a:t>多媒体投放的窗口视频中</a:t>
            </a:r>
            <a:r>
              <a:rPr lang="en-US" altLang="zh-CN" sz="3400" spc="-15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spc="-150">
                <a:latin typeface="Calibri"/>
                <a:ea typeface="方正楷体_GBK"/>
                <a:cs typeface="Times New Roman"/>
              </a:rPr>
              <a:t>我们可以看到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: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shǎnɡ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   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)</a:t>
            </a:r>
          </a:p>
          <a:p>
            <a:pPr algn="just">
              <a:lnSpc>
                <a:spcPct val="125000"/>
              </a:lnSpc>
              <a:spcAft>
                <a:spcPts val="0"/>
              </a:spcAft>
            </a:pP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午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的太阳火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là</a:t>
            </a:r>
            <a:r>
              <a:rPr lang="en-US" altLang="zh-CN" sz="34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là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      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地照射着万物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松柏渗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       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出树脂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澎湃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            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的波涛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>
                <a:latin typeface="Calibri"/>
                <a:ea typeface="宋体"/>
                <a:cs typeface="Times New Roman"/>
              </a:rPr>
              <a:t>A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掩埋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smtClean="0">
                <a:latin typeface="Calibri"/>
                <a:ea typeface="方正仿宋_GBK"/>
                <a:cs typeface="Times New Roman"/>
              </a:rPr>
              <a:t>淹没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了陆地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埋藏于地下的石化树脂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    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被水流冲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shuā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   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、搬运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从而形成了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琥珀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(              )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矿藏。科研人员猜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cè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 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动物琥珀的形成可能是因为小虫专注于午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cān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   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还未来得及挣扎就被滴下来的树脂给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>
                <a:latin typeface="Calibri"/>
                <a:ea typeface="宋体"/>
                <a:cs typeface="Times New Roman"/>
              </a:rPr>
              <a:t>B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(</a:t>
            </a:r>
            <a:r>
              <a:rPr lang="zh-CN" altLang="zh-CN" sz="3400" smtClean="0">
                <a:latin typeface="Calibri"/>
                <a:ea typeface="方正仿宋_GBK"/>
                <a:cs typeface="Times New Roman"/>
              </a:rPr>
              <a:t>掩埋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淹没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了。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25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给上面文段中的加点字注音并根据拼音写汉字。</a:t>
            </a:r>
          </a:p>
          <a:p>
            <a:pPr>
              <a:lnSpc>
                <a:spcPct val="125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用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en-US" altLang="zh-CN" sz="3400">
                <a:latin typeface="Calibri"/>
                <a:ea typeface="NEU-BZ"/>
                <a:cs typeface="Times New Roman"/>
              </a:rPr>
              <a:t>􀳫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给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A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、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B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两处选择恰当的词语。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526100" y="866139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晌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159956" y="1510800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辣辣</a:t>
            </a:r>
            <a:endParaRPr lang="zh-CN" altLang="en-US" sz="3400" b="1">
              <a:solidFill>
                <a:srgbClr val="E72582"/>
              </a:solidFill>
              <a:latin typeface="Calibri"/>
              <a:ea typeface="方正仿宋_GBK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234524" y="1510800"/>
            <a:ext cx="112883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XT"/>
                <a:ea typeface="宋体"/>
                <a:cs typeface="Times New Roman"/>
              </a:rPr>
              <a:t>shèn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349575" y="2194791"/>
            <a:ext cx="195277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smtClean="0">
                <a:solidFill>
                  <a:srgbClr val="E72582"/>
                </a:solidFill>
                <a:latin typeface="NEU-XT"/>
                <a:ea typeface="宋体"/>
                <a:cs typeface="Times New Roman"/>
              </a:rPr>
              <a:t>pénɡ </a:t>
            </a:r>
            <a:r>
              <a:rPr lang="en-US" altLang="zh-CN" sz="3400" smtClean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solidFill>
                  <a:srgbClr val="E72582"/>
                </a:solidFill>
                <a:latin typeface="NEU-XT"/>
                <a:ea typeface="宋体"/>
                <a:cs typeface="Times New Roman"/>
              </a:rPr>
              <a:t>pài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497307" y="2810344"/>
            <a:ext cx="71686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XT"/>
                <a:ea typeface="宋体"/>
                <a:cs typeface="Times New Roman"/>
              </a:rPr>
              <a:t>zhī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905417" y="2827420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刷</a:t>
            </a:r>
            <a:endParaRPr lang="zh-CN" altLang="en-US" sz="3400" b="1">
              <a:solidFill>
                <a:srgbClr val="E72582"/>
              </a:solidFill>
              <a:latin typeface="Calibri"/>
              <a:ea typeface="方正仿宋_GBK"/>
              <a:cs typeface="Times New Roman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555193" y="3456946"/>
            <a:ext cx="149432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smtClean="0">
                <a:solidFill>
                  <a:srgbClr val="E72582"/>
                </a:solidFill>
                <a:latin typeface="NEU-XT"/>
                <a:ea typeface="宋体"/>
                <a:cs typeface="Times New Roman"/>
              </a:rPr>
              <a:t>hǔ  </a:t>
            </a:r>
            <a:r>
              <a:rPr lang="en-US" altLang="zh-CN" sz="3400" smtClean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solidFill>
                  <a:srgbClr val="E72582"/>
                </a:solidFill>
                <a:latin typeface="NEU-XT"/>
                <a:ea typeface="宋体"/>
                <a:cs typeface="Times New Roman"/>
              </a:rPr>
              <a:t>pò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0488599" y="348708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测</a:t>
            </a:r>
            <a:endParaRPr lang="zh-CN" altLang="en-US" sz="3400" b="1">
              <a:solidFill>
                <a:srgbClr val="E72582"/>
              </a:solidFill>
              <a:latin typeface="Calibri"/>
              <a:ea typeface="方正仿宋_GBK"/>
              <a:cs typeface="Times New Roman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9278578" y="4104575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餐</a:t>
            </a:r>
            <a:endParaRPr lang="zh-CN" altLang="en-US" sz="3400" b="1">
              <a:solidFill>
                <a:srgbClr val="E72582"/>
              </a:solidFill>
              <a:latin typeface="Calibri"/>
              <a:ea typeface="方正仿宋_GBK"/>
              <a:cs typeface="Times New Roman"/>
            </a:endParaRPr>
          </a:p>
        </p:txBody>
      </p:sp>
      <p:sp>
        <p:nvSpPr>
          <p:cNvPr id="16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9847110" y="2242866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7809769" y="4841429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9144641" y="1774610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9" name="文本框 28">
            <a:extLst>
              <a:ext uri="{FF2B5EF4-FFF2-40B4-BE49-F238E27FC236}">
                <a16:creationId xmlns="" xmlns:a16="http://schemas.microsoft.com/office/drawing/2014/main" id="{9857DACD-882E-4B57-AB66-B1456C05BDC5}"/>
              </a:ext>
            </a:extLst>
          </p:cNvPr>
          <p:cNvSpPr txBox="1"/>
          <p:nvPr/>
        </p:nvSpPr>
        <p:spPr>
          <a:xfrm>
            <a:off x="1831903" y="2478503"/>
            <a:ext cx="1057417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>
                <a:latin typeface="华文宋体" panose="02010600040101010101" pitchFamily="2" charset="-122"/>
                <a:ea typeface="华文宋体" panose="02010600040101010101" pitchFamily="2" charset="-122"/>
              </a:rPr>
              <a:t>··   </a:t>
            </a:r>
            <a:endParaRPr lang="zh-CN" altLang="en-US" sz="34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20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4391400" y="3094056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22" name="文本框 28">
            <a:extLst>
              <a:ext uri="{FF2B5EF4-FFF2-40B4-BE49-F238E27FC236}">
                <a16:creationId xmlns="" xmlns:a16="http://schemas.microsoft.com/office/drawing/2014/main" id="{9857DACD-882E-4B57-AB66-B1456C05BDC5}"/>
              </a:ext>
            </a:extLst>
          </p:cNvPr>
          <p:cNvSpPr txBox="1"/>
          <p:nvPr/>
        </p:nvSpPr>
        <p:spPr>
          <a:xfrm>
            <a:off x="3208387" y="3721641"/>
            <a:ext cx="1057417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>
                <a:latin typeface="华文宋体" panose="02010600040101010101" pitchFamily="2" charset="-122"/>
                <a:ea typeface="华文宋体" panose="02010600040101010101" pitchFamily="2" charset="-122"/>
              </a:rPr>
              <a:t>··   </a:t>
            </a:r>
            <a:endParaRPr lang="zh-CN" altLang="en-US" sz="34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50018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grpSp>
        <p:nvGrpSpPr>
          <p:cNvPr id="16" name="组合 15"/>
          <p:cNvGrpSpPr/>
          <p:nvPr/>
        </p:nvGrpSpPr>
        <p:grpSpPr>
          <a:xfrm>
            <a:off x="501444" y="717852"/>
            <a:ext cx="11010470" cy="3354808"/>
            <a:chOff x="501444" y="717852"/>
            <a:chExt cx="11010470" cy="3354808"/>
          </a:xfrm>
        </p:grpSpPr>
        <p:grpSp>
          <p:nvGrpSpPr>
            <p:cNvPr id="11" name="组合 10"/>
            <p:cNvGrpSpPr/>
            <p:nvPr/>
          </p:nvGrpSpPr>
          <p:grpSpPr>
            <a:xfrm>
              <a:off x="501444" y="717852"/>
              <a:ext cx="11010470" cy="3231654"/>
              <a:chOff x="501444" y="717852"/>
              <a:chExt cx="11010470" cy="3231654"/>
            </a:xfrm>
          </p:grpSpPr>
          <p:sp>
            <p:nvSpPr>
              <p:cNvPr id="6" name="矩形 5"/>
              <p:cNvSpPr/>
              <p:nvPr/>
            </p:nvSpPr>
            <p:spPr>
              <a:xfrm>
                <a:off x="505459" y="717852"/>
                <a:ext cx="11006455" cy="323165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200000"/>
                  </a:lnSpc>
                  <a:spcAft>
                    <a:spcPts val="0"/>
                  </a:spcAft>
                </a:pPr>
                <a:r>
                  <a:rPr lang="en-US" altLang="zh-CN" sz="3400">
                    <a:latin typeface="NEU-HZ"/>
                    <a:ea typeface="宋体"/>
                    <a:cs typeface="Times New Roman"/>
                  </a:rPr>
                  <a:t>3</a:t>
                </a:r>
                <a:r>
                  <a:rPr lang="en-US" altLang="zh-CN" sz="3400">
                    <a:latin typeface="Calibri"/>
                    <a:ea typeface="宋体"/>
                    <a:cs typeface="Times New Roman"/>
                  </a:rPr>
                  <a:t>.</a:t>
                </a:r>
                <a:r>
                  <a:rPr lang="zh-CN" altLang="zh-CN" sz="3400">
                    <a:latin typeface="Calibri"/>
                    <a:ea typeface="宋体"/>
                    <a:cs typeface="Times New Roman"/>
                  </a:rPr>
                  <a:t>小奇在整理时混淆了两个字音</a:t>
                </a:r>
                <a:r>
                  <a:rPr lang="en-US" altLang="zh-CN" sz="3400">
                    <a:latin typeface="方正书宋_GBK"/>
                    <a:ea typeface="宋体"/>
                    <a:cs typeface="Times New Roman"/>
                  </a:rPr>
                  <a:t>,</a:t>
                </a:r>
                <a:r>
                  <a:rPr lang="zh-CN" altLang="zh-CN" sz="3400">
                    <a:latin typeface="Calibri"/>
                    <a:ea typeface="宋体"/>
                    <a:cs typeface="Times New Roman"/>
                  </a:rPr>
                  <a:t>请你帮他圈出正确的读音。</a:t>
                </a:r>
              </a:p>
              <a:p>
                <a:pPr>
                  <a:lnSpc>
                    <a:spcPct val="200000"/>
                  </a:lnSpc>
                  <a:spcAft>
                    <a:spcPts val="0"/>
                  </a:spcAft>
                </a:pPr>
                <a:r>
                  <a:rPr lang="zh-CN" altLang="zh-CN" sz="3400">
                    <a:latin typeface="Calibri"/>
                    <a:ea typeface="宋体"/>
                    <a:cs typeface="Times New Roman"/>
                  </a:rPr>
                  <a:t>淹没</a:t>
                </a:r>
                <a:r>
                  <a:rPr lang="en-US" altLang="zh-CN" sz="3400" smtClean="0">
                    <a:latin typeface="方正书宋_GBK"/>
                    <a:ea typeface="宋体"/>
                    <a:cs typeface="Times New Roman"/>
                  </a:rPr>
                  <a:t>( </a:t>
                </a:r>
                <a:r>
                  <a:rPr lang="en-US" altLang="zh-CN" sz="3400" smtClean="0">
                    <a:latin typeface="NEU-XT"/>
                    <a:ea typeface="宋体"/>
                    <a:cs typeface="Times New Roman"/>
                  </a:rPr>
                  <a:t>méi</a:t>
                </a:r>
                <a:r>
                  <a:rPr lang="zh-CN" altLang="zh-CN" sz="3400">
                    <a:latin typeface="NEU-XT"/>
                    <a:ea typeface="宋体"/>
                    <a:cs typeface="Times New Roman"/>
                  </a:rPr>
                  <a:t>　</a:t>
                </a:r>
                <a:r>
                  <a:rPr lang="en-US" altLang="zh-CN" sz="3400" smtClean="0">
                    <a:latin typeface="NEU-XT"/>
                    <a:ea typeface="宋体"/>
                    <a:cs typeface="Times New Roman"/>
                  </a:rPr>
                  <a:t>mò </a:t>
                </a:r>
                <a:r>
                  <a:rPr lang="en-US" altLang="zh-CN" sz="3400" smtClean="0">
                    <a:latin typeface="方正书宋_GBK"/>
                    <a:ea typeface="宋体"/>
                    <a:cs typeface="Times New Roman"/>
                  </a:rPr>
                  <a:t>)</a:t>
                </a:r>
                <a:r>
                  <a:rPr lang="en-US" altLang="zh-CN" sz="3400" smtClean="0">
                    <a:latin typeface="NEU-XT"/>
                    <a:ea typeface="宋体"/>
                    <a:cs typeface="Times New Roman"/>
                  </a:rPr>
                  <a:t>		</a:t>
                </a:r>
                <a:r>
                  <a:rPr lang="zh-CN" altLang="zh-CN" sz="3400" smtClean="0">
                    <a:latin typeface="Calibri"/>
                    <a:ea typeface="宋体"/>
                    <a:cs typeface="Times New Roman"/>
                  </a:rPr>
                  <a:t>没有</a:t>
                </a:r>
                <a:r>
                  <a:rPr lang="en-US" altLang="zh-CN" sz="3400" smtClean="0">
                    <a:latin typeface="方正书宋_GBK"/>
                    <a:ea typeface="宋体"/>
                    <a:cs typeface="Times New Roman"/>
                  </a:rPr>
                  <a:t>( </a:t>
                </a:r>
                <a:r>
                  <a:rPr lang="en-US" altLang="zh-CN" sz="3400" smtClean="0">
                    <a:latin typeface="NEU-XT"/>
                    <a:ea typeface="宋体"/>
                    <a:cs typeface="Times New Roman"/>
                  </a:rPr>
                  <a:t>méi</a:t>
                </a:r>
                <a:r>
                  <a:rPr lang="zh-CN" altLang="zh-CN" sz="3400">
                    <a:latin typeface="NEU-XT"/>
                    <a:ea typeface="宋体"/>
                    <a:cs typeface="Times New Roman"/>
                  </a:rPr>
                  <a:t>　</a:t>
                </a:r>
                <a:r>
                  <a:rPr lang="en-US" altLang="zh-CN" sz="3400" smtClean="0">
                    <a:latin typeface="NEU-XT"/>
                    <a:ea typeface="宋体"/>
                    <a:cs typeface="Times New Roman"/>
                  </a:rPr>
                  <a:t>mò </a:t>
                </a:r>
                <a:r>
                  <a:rPr lang="en-US" altLang="zh-CN" sz="3400" smtClean="0">
                    <a:latin typeface="方正书宋_GBK"/>
                    <a:ea typeface="宋体"/>
                    <a:cs typeface="Times New Roman"/>
                  </a:rPr>
                  <a:t>)</a:t>
                </a:r>
              </a:p>
              <a:p>
                <a:pPr>
                  <a:lnSpc>
                    <a:spcPct val="200000"/>
                  </a:lnSpc>
                  <a:spcAft>
                    <a:spcPts val="0"/>
                  </a:spcAft>
                </a:pPr>
                <a:r>
                  <a:rPr lang="zh-CN" altLang="zh-CN" sz="3400" smtClean="0">
                    <a:latin typeface="Calibri"/>
                    <a:ea typeface="宋体"/>
                    <a:cs typeface="Times New Roman"/>
                  </a:rPr>
                  <a:t>挣扎</a:t>
                </a:r>
                <a:r>
                  <a:rPr lang="en-US" altLang="zh-CN" sz="3400" smtClean="0">
                    <a:latin typeface="方正书宋_GBK"/>
                    <a:ea typeface="宋体"/>
                    <a:cs typeface="Times New Roman"/>
                  </a:rPr>
                  <a:t>( </a:t>
                </a:r>
                <a:r>
                  <a:rPr lang="en-US" altLang="zh-CN" sz="3400" smtClean="0">
                    <a:latin typeface="NEU-XT"/>
                    <a:ea typeface="宋体"/>
                    <a:cs typeface="Times New Roman"/>
                  </a:rPr>
                  <a:t>zhá</a:t>
                </a:r>
                <a:r>
                  <a:rPr lang="zh-CN" altLang="zh-CN" sz="3400">
                    <a:latin typeface="NEU-XT"/>
                    <a:ea typeface="宋体"/>
                    <a:cs typeface="Times New Roman"/>
                  </a:rPr>
                  <a:t>　</a:t>
                </a:r>
                <a:r>
                  <a:rPr lang="en-US" altLang="zh-CN" sz="3400" smtClean="0">
                    <a:latin typeface="NEU-XT"/>
                    <a:ea typeface="宋体"/>
                    <a:cs typeface="Times New Roman"/>
                  </a:rPr>
                  <a:t>zhā </a:t>
                </a:r>
                <a:r>
                  <a:rPr lang="en-US" altLang="zh-CN" sz="3400" smtClean="0">
                    <a:latin typeface="方正书宋_GBK"/>
                    <a:ea typeface="宋体"/>
                    <a:cs typeface="Times New Roman"/>
                  </a:rPr>
                  <a:t>)</a:t>
                </a:r>
                <a:r>
                  <a:rPr lang="zh-CN" altLang="zh-CN" sz="3400">
                    <a:latin typeface="NEU-XT"/>
                    <a:ea typeface="宋体"/>
                    <a:cs typeface="Times New Roman"/>
                  </a:rPr>
                  <a:t>　</a:t>
                </a:r>
                <a:r>
                  <a:rPr lang="en-US" altLang="zh-CN" sz="3400" smtClean="0">
                    <a:latin typeface="NEU-XT"/>
                    <a:ea typeface="宋体"/>
                    <a:cs typeface="Times New Roman"/>
                  </a:rPr>
                  <a:t>		</a:t>
                </a:r>
                <a:r>
                  <a:rPr lang="zh-CN" altLang="zh-CN" sz="3400" smtClean="0">
                    <a:latin typeface="Calibri"/>
                    <a:ea typeface="宋体"/>
                    <a:cs typeface="Times New Roman"/>
                  </a:rPr>
                  <a:t>扎针</a:t>
                </a:r>
                <a:r>
                  <a:rPr lang="en-US" altLang="zh-CN" sz="3400" smtClean="0">
                    <a:latin typeface="方正书宋_GBK"/>
                    <a:ea typeface="宋体"/>
                    <a:cs typeface="Times New Roman"/>
                  </a:rPr>
                  <a:t>( </a:t>
                </a:r>
                <a:r>
                  <a:rPr lang="en-US" altLang="zh-CN" sz="3400" smtClean="0">
                    <a:latin typeface="NEU-XT"/>
                    <a:ea typeface="宋体"/>
                    <a:cs typeface="Times New Roman"/>
                  </a:rPr>
                  <a:t>zhá</a:t>
                </a:r>
                <a:r>
                  <a:rPr lang="zh-CN" altLang="zh-CN" sz="3400">
                    <a:latin typeface="NEU-XT"/>
                    <a:ea typeface="宋体"/>
                    <a:cs typeface="Times New Roman"/>
                  </a:rPr>
                  <a:t>　</a:t>
                </a:r>
                <a:r>
                  <a:rPr lang="en-US" altLang="zh-CN" sz="3400" smtClean="0">
                    <a:latin typeface="NEU-XT"/>
                    <a:ea typeface="宋体"/>
                    <a:cs typeface="Times New Roman"/>
                  </a:rPr>
                  <a:t>zhā </a:t>
                </a:r>
                <a:r>
                  <a:rPr lang="en-US" altLang="zh-CN" sz="3400" smtClean="0">
                    <a:latin typeface="方正书宋_GBK"/>
                    <a:ea typeface="宋体"/>
                    <a:cs typeface="Times New Roman"/>
                  </a:rPr>
                  <a:t>)</a:t>
                </a:r>
                <a:endParaRPr lang="zh-CN" altLang="zh-CN" sz="3400">
                  <a:latin typeface="Calibri"/>
                  <a:ea typeface="宋体"/>
                  <a:cs typeface="Times New Roman"/>
                </a:endParaRPr>
              </a:p>
            </p:txBody>
          </p:sp>
          <p:sp>
            <p:nvSpPr>
              <p:cNvPr id="8" name="圆角矩形 7"/>
              <p:cNvSpPr/>
              <p:nvPr/>
            </p:nvSpPr>
            <p:spPr>
              <a:xfrm>
                <a:off x="505460" y="1973181"/>
                <a:ext cx="8048993" cy="890339"/>
              </a:xfrm>
              <a:prstGeom prst="roundRect">
                <a:avLst/>
              </a:prstGeom>
              <a:noFill/>
              <a:ln w="19050">
                <a:solidFill>
                  <a:schemeClr val="tx1"/>
                </a:solidFill>
                <a:prstDash val="lg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圆角矩形 9"/>
              <p:cNvSpPr/>
              <p:nvPr/>
            </p:nvSpPr>
            <p:spPr>
              <a:xfrm>
                <a:off x="501444" y="3040013"/>
                <a:ext cx="8048993" cy="890339"/>
              </a:xfrm>
              <a:prstGeom prst="roundRect">
                <a:avLst/>
              </a:prstGeom>
              <a:noFill/>
              <a:ln w="19050">
                <a:solidFill>
                  <a:schemeClr val="tx1"/>
                </a:solidFill>
                <a:prstDash val="lg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2" name="文本框 12">
              <a:extLst>
                <a:ext uri="{FF2B5EF4-FFF2-40B4-BE49-F238E27FC236}">
                  <a16:creationId xmlns="" xmlns:a16="http://schemas.microsoft.com/office/drawing/2014/main" id="{94A31E79-ABE2-45F0-B5C9-5CDCC84B0C1C}"/>
                </a:ext>
              </a:extLst>
            </p:cNvPr>
            <p:cNvSpPr txBox="1"/>
            <p:nvPr/>
          </p:nvSpPr>
          <p:spPr>
            <a:xfrm>
              <a:off x="956865" y="2402197"/>
              <a:ext cx="702469" cy="6155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4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4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  <p:sp>
          <p:nvSpPr>
            <p:cNvPr id="13" name="文本框 12">
              <a:extLst>
                <a:ext uri="{FF2B5EF4-FFF2-40B4-BE49-F238E27FC236}">
                  <a16:creationId xmlns="" xmlns:a16="http://schemas.microsoft.com/office/drawing/2014/main" id="{94A31E79-ABE2-45F0-B5C9-5CDCC84B0C1C}"/>
                </a:ext>
              </a:extLst>
            </p:cNvPr>
            <p:cNvSpPr txBox="1"/>
            <p:nvPr/>
          </p:nvSpPr>
          <p:spPr>
            <a:xfrm>
              <a:off x="5091717" y="2434284"/>
              <a:ext cx="702469" cy="6155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4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4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  <p:sp>
          <p:nvSpPr>
            <p:cNvPr id="14" name="文本框 12">
              <a:extLst>
                <a:ext uri="{FF2B5EF4-FFF2-40B4-BE49-F238E27FC236}">
                  <a16:creationId xmlns="" xmlns:a16="http://schemas.microsoft.com/office/drawing/2014/main" id="{94A31E79-ABE2-45F0-B5C9-5CDCC84B0C1C}"/>
                </a:ext>
              </a:extLst>
            </p:cNvPr>
            <p:cNvSpPr txBox="1"/>
            <p:nvPr/>
          </p:nvSpPr>
          <p:spPr>
            <a:xfrm>
              <a:off x="932800" y="3449086"/>
              <a:ext cx="702469" cy="6155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4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4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  <p:sp>
          <p:nvSpPr>
            <p:cNvPr id="15" name="文本框 12">
              <a:extLst>
                <a:ext uri="{FF2B5EF4-FFF2-40B4-BE49-F238E27FC236}">
                  <a16:creationId xmlns="" xmlns:a16="http://schemas.microsoft.com/office/drawing/2014/main" id="{94A31E79-ABE2-45F0-B5C9-5CDCC84B0C1C}"/>
                </a:ext>
              </a:extLst>
            </p:cNvPr>
            <p:cNvSpPr txBox="1"/>
            <p:nvPr/>
          </p:nvSpPr>
          <p:spPr>
            <a:xfrm>
              <a:off x="5091716" y="3457107"/>
              <a:ext cx="702469" cy="6155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4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4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</p:grpSp>
      <p:sp>
        <p:nvSpPr>
          <p:cNvPr id="17" name="椭圆 16">
            <a:extLst>
              <a:ext uri="{FF2B5EF4-FFF2-40B4-BE49-F238E27FC236}">
                <a16:creationId xmlns="" xmlns:a16="http://schemas.microsoft.com/office/drawing/2014/main" id="{79264D76-B83B-EF12-1E1E-9C2B62B8E5BA}"/>
              </a:ext>
            </a:extLst>
          </p:cNvPr>
          <p:cNvSpPr/>
          <p:nvPr/>
        </p:nvSpPr>
        <p:spPr>
          <a:xfrm>
            <a:off x="2748931" y="2203204"/>
            <a:ext cx="812416" cy="499471"/>
          </a:xfrm>
          <a:prstGeom prst="ellipse">
            <a:avLst/>
          </a:prstGeom>
          <a:noFill/>
          <a:ln w="19050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>
            <a:extLst>
              <a:ext uri="{FF2B5EF4-FFF2-40B4-BE49-F238E27FC236}">
                <a16:creationId xmlns="" xmlns:a16="http://schemas.microsoft.com/office/drawing/2014/main" id="{79264D76-B83B-EF12-1E1E-9C2B62B8E5BA}"/>
              </a:ext>
            </a:extLst>
          </p:cNvPr>
          <p:cNvSpPr/>
          <p:nvPr/>
        </p:nvSpPr>
        <p:spPr>
          <a:xfrm>
            <a:off x="6159024" y="2179140"/>
            <a:ext cx="975704" cy="499471"/>
          </a:xfrm>
          <a:prstGeom prst="ellipse">
            <a:avLst/>
          </a:prstGeom>
          <a:noFill/>
          <a:ln w="19050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>
            <a:extLst>
              <a:ext uri="{FF2B5EF4-FFF2-40B4-BE49-F238E27FC236}">
                <a16:creationId xmlns="" xmlns:a16="http://schemas.microsoft.com/office/drawing/2014/main" id="{79264D76-B83B-EF12-1E1E-9C2B62B8E5BA}"/>
              </a:ext>
            </a:extLst>
          </p:cNvPr>
          <p:cNvSpPr/>
          <p:nvPr/>
        </p:nvSpPr>
        <p:spPr>
          <a:xfrm>
            <a:off x="1611205" y="3223414"/>
            <a:ext cx="812416" cy="499471"/>
          </a:xfrm>
          <a:prstGeom prst="ellipse">
            <a:avLst/>
          </a:prstGeom>
          <a:noFill/>
          <a:ln w="19050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>
            <a:extLst>
              <a:ext uri="{FF2B5EF4-FFF2-40B4-BE49-F238E27FC236}">
                <a16:creationId xmlns="" xmlns:a16="http://schemas.microsoft.com/office/drawing/2014/main" id="{79264D76-B83B-EF12-1E1E-9C2B62B8E5BA}"/>
              </a:ext>
            </a:extLst>
          </p:cNvPr>
          <p:cNvSpPr/>
          <p:nvPr/>
        </p:nvSpPr>
        <p:spPr>
          <a:xfrm>
            <a:off x="7310162" y="3228268"/>
            <a:ext cx="812416" cy="499471"/>
          </a:xfrm>
          <a:prstGeom prst="ellipse">
            <a:avLst/>
          </a:prstGeom>
          <a:noFill/>
          <a:ln w="19050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01595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  <p:bldP spid="2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3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60" y="982547"/>
            <a:ext cx="11006455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4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注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在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专注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中指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),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在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注释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中指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灌进去。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	B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集中在一点。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Calibri"/>
                <a:ea typeface="宋体"/>
                <a:cs typeface="Times New Roman"/>
              </a:rPr>
              <a:t>C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记载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登记。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D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用文字来解释词句。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715595" y="1148045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B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8553678" y="1148045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D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61606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34564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二、按要求进行选择。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下列每小题都有一个加点字的读音错误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找出来。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填序号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琥珀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pò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             B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松脂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zhī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　　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拂拭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sì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挣扎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zhēng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 B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怒吼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hǒng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 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     C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俯视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fǔ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     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澎湃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pài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          B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淹没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mò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      C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掸土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dàn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   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4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嗡嗡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wēn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 B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一番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fān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      C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赤脚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chì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)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803582" y="264619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C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827627" y="3429000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B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832556" y="420406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C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832556" y="5046855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A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880237" y="2901725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2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5306218" y="2901724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8586831" y="2849543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4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408271" y="3669677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5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5306217" y="3631685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6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8189787" y="3642810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7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408270" y="4450322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8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5306216" y="4450321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9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8134557" y="4456980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20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408269" y="5226218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21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5306215" y="5214689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22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8134556" y="5227223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35477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34564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下面词语搭配不完全恰当的一项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是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慢慢地腐烂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热辣辣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地照射　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Calibri"/>
                <a:ea typeface="宋体"/>
                <a:cs typeface="Times New Roman"/>
              </a:rPr>
              <a:t>B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暖暖地照着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快乐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地飞舞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柔嫩的翅膀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厚厚的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松脂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Calibri"/>
                <a:ea typeface="宋体"/>
                <a:cs typeface="Times New Roman"/>
              </a:rPr>
              <a:t>D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澎湃的海浪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光明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琥珀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723498" y="107585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D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25833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34564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怒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字在字典中的解释有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①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生气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气愤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;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②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气势盛。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下列词语中的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怒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与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海在很远的地方翻腾怒吼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中的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怒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意思相同的一项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是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怒发冲冠　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 B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恼羞成怒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Calibri"/>
                <a:ea typeface="宋体"/>
                <a:cs typeface="Times New Roman"/>
              </a:rPr>
              <a:t>C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心花怒放　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 D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勃然大怒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440256" y="2561559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C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38403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9" y="867298"/>
            <a:ext cx="11006455" cy="11014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三、读句子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根据提示从不同角度提问并尝试解决。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BZ"/>
                <a:ea typeface="宋体"/>
                <a:cs typeface="Times New Roman"/>
              </a:rPr>
              <a:t>①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那里长着许多高大的松树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太阳照得火热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可以闻到一股松脂的香味。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BZ"/>
                <a:ea typeface="宋体"/>
                <a:cs typeface="Times New Roman"/>
              </a:rPr>
              <a:t>②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两只小虫都淹没在老松树黏稠的黄色泪珠里。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BZ"/>
                <a:ea typeface="宋体"/>
                <a:cs typeface="Times New Roman"/>
              </a:rPr>
              <a:t>③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松脂继续滴下来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盖住了原来的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最后积成一个松脂球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把两只小虫重重包裹在里面。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从内容角度提问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句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③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中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松脂球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的形成有哪些必要条件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?(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结合句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①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、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②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回答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我会回答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u="sng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太阳</a:t>
            </a:r>
            <a:r>
              <a:rPr lang="en-US" altLang="zh-CN" sz="3400" u="sng">
                <a:solidFill>
                  <a:srgbClr val="A46AA6"/>
                </a:solidFill>
                <a:latin typeface="方正仿宋_GBK"/>
                <a:ea typeface="宋体"/>
                <a:cs typeface="Times New Roman"/>
              </a:rPr>
              <a:t>(</a:t>
            </a:r>
            <a:r>
              <a:rPr lang="zh-CN" altLang="zh-CN" sz="3400" u="sng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或夏日、炎热的天气</a:t>
            </a:r>
            <a:r>
              <a:rPr lang="en-US" altLang="zh-CN" sz="3400" u="sng">
                <a:solidFill>
                  <a:srgbClr val="A46AA6"/>
                </a:solidFill>
                <a:latin typeface="方正仿宋_GBK"/>
                <a:ea typeface="宋体"/>
                <a:cs typeface="Times New Roman"/>
              </a:rPr>
              <a:t>)</a:t>
            </a:r>
            <a:r>
              <a:rPr lang="zh-CN" altLang="zh-CN" sz="3400" u="sng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、松脂、小苍蝇、蜘蛛。</a:t>
            </a:r>
            <a:r>
              <a:rPr lang="en-US" altLang="zh-CN" sz="3400" u="sng">
                <a:latin typeface="NEU-BZ"/>
                <a:ea typeface="宋体"/>
                <a:cs typeface="Times New Roman"/>
              </a:rPr>
              <a:t> 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从写法角度针对句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②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提问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u="sng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这句话运用了什么修辞手法</a:t>
            </a:r>
            <a:r>
              <a:rPr lang="en-US" altLang="zh-CN" sz="3400" u="sng">
                <a:solidFill>
                  <a:srgbClr val="A46AA6"/>
                </a:solidFill>
                <a:latin typeface="方正仿宋_GBK"/>
                <a:ea typeface="宋体"/>
                <a:cs typeface="Times New Roman"/>
              </a:rPr>
              <a:t>?</a:t>
            </a:r>
            <a:r>
              <a:rPr lang="en-US" altLang="zh-CN" sz="3400" u="sng">
                <a:latin typeface="NEU-BZ"/>
                <a:ea typeface="宋体"/>
                <a:cs typeface="Times New Roman"/>
              </a:rPr>
              <a:t> 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我会回答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u="sng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比喻和拟人</a:t>
            </a:r>
            <a:r>
              <a:rPr lang="en-US" altLang="zh-CN" sz="3400" u="sng">
                <a:solidFill>
                  <a:srgbClr val="A46AA6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u="sng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把松脂比作老松树黏稠的黄色泪珠</a:t>
            </a:r>
            <a:r>
              <a:rPr lang="en-US" altLang="zh-CN" sz="3400" u="sng">
                <a:solidFill>
                  <a:srgbClr val="A46AA6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u="sng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这也是把老松树当作人来写。</a:t>
            </a:r>
            <a:r>
              <a:rPr lang="en-US" altLang="zh-CN" sz="3400" u="sng">
                <a:latin typeface="NEU-BZ"/>
                <a:ea typeface="宋体"/>
                <a:cs typeface="Times New Roman"/>
              </a:rPr>
              <a:t> </a:t>
            </a:r>
            <a:endParaRPr lang="zh-CN" altLang="en-US" sz="340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72525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</TotalTime>
  <Words>973</Words>
  <Application>Microsoft Office PowerPoint</Application>
  <PresentationFormat>自定义</PresentationFormat>
  <Paragraphs>142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38" baseType="lpstr">
      <vt:lpstr>Arial</vt:lpstr>
      <vt:lpstr>宋体</vt:lpstr>
      <vt:lpstr>方正小标宋_GBK</vt:lpstr>
      <vt:lpstr>汉仪雅酷黑 95W</vt:lpstr>
      <vt:lpstr>Calibri</vt:lpstr>
      <vt:lpstr>方正仿宋_GBK</vt:lpstr>
      <vt:lpstr>方正书宋_GBK</vt:lpstr>
      <vt:lpstr>Wingdings</vt:lpstr>
      <vt:lpstr>NEU-BZ</vt:lpstr>
      <vt:lpstr>华文宋体</vt:lpstr>
      <vt:lpstr>方正楷体_GBK</vt:lpstr>
      <vt:lpstr>Times New Roman</vt:lpstr>
      <vt:lpstr>NEU-XT</vt:lpstr>
      <vt:lpstr>方正大标宋简体</vt:lpstr>
      <vt:lpstr>方正隶变_GBK</vt:lpstr>
      <vt:lpstr>楷体</vt:lpstr>
      <vt:lpstr>方正大标宋_GBK</vt:lpstr>
      <vt:lpstr>NEU-HZ</vt:lpstr>
      <vt:lpstr>方正黑体_GBK</vt:lpstr>
      <vt:lpstr>微软雅黑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244</cp:revision>
  <dcterms:created xsi:type="dcterms:W3CDTF">2019-06-19T02:08:00Z</dcterms:created>
  <dcterms:modified xsi:type="dcterms:W3CDTF">2026-03-02T08:45:14Z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