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华文宋体" pitchFamily="2" charset="-122"/>
      <p:regular r:id="rId11"/>
    </p:embeddedFont>
    <p:embeddedFont>
      <p:font typeface="方正小标宋_GBK" pitchFamily="65" charset="-122"/>
      <p:regular r:id="rId12"/>
    </p:embeddedFont>
    <p:embeddedFont>
      <p:font typeface="NEU-XT" pitchFamily="18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隶变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在天晴了的时候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05459" y="841079"/>
            <a:ext cx="11006455" cy="5681142"/>
            <a:chOff x="505459" y="841079"/>
            <a:chExt cx="11006455" cy="5681142"/>
          </a:xfrm>
        </p:grpSpPr>
        <p:sp>
          <p:nvSpPr>
            <p:cNvPr id="3" name="矩形 2"/>
            <p:cNvSpPr/>
            <p:nvPr/>
          </p:nvSpPr>
          <p:spPr>
            <a:xfrm>
              <a:off x="505459" y="841079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一、给加点的字选择正确的解释。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填序号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透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: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A.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通过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穿通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B.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泄露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C.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极度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D.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显露</a:t>
              </a:r>
              <a:r>
                <a:rPr lang="en-US" altLang="zh-CN" sz="3400" smtClean="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</a:p>
            <a:p>
              <a:pPr indent="541338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E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达到饱满的、充分的程度。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她的小脸白里透红。　　　　　　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小白菊试试寒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试试暖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然后一瓣瓣地绽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透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3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不知道是谁透露的消息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现在大家都知道了。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4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这个窗帘很厚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阳光透不进来。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	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1335" y="3634151"/>
              <a:ext cx="5645758" cy="2888070"/>
              <a:chOff x="3021335" y="3634151"/>
              <a:chExt cx="5645758" cy="2888070"/>
            </a:xfrm>
          </p:grpSpPr>
          <p:sp>
            <p:nvSpPr>
              <p:cNvPr id="8" name="文本框 12">
                <a:extLst>
                  <a:ext uri="{FF2B5EF4-FFF2-40B4-BE49-F238E27FC236}">
                    <a16:creationId xmlns:a16="http://schemas.microsoft.com/office/drawing/2014/main" xmlns="" id="{94A31E79-ABE2-45F0-B5C9-5CDCC84B0C1C}"/>
                  </a:ext>
                </a:extLst>
              </p:cNvPr>
              <p:cNvSpPr txBox="1"/>
              <p:nvPr/>
            </p:nvSpPr>
            <p:spPr>
              <a:xfrm>
                <a:off x="3432730" y="3634151"/>
                <a:ext cx="702469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400" b="1" dirty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·</a:t>
                </a:r>
                <a:endParaRPr lang="zh-CN" altLang="en-US" sz="3400" dirty="0"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  <p:sp>
            <p:nvSpPr>
              <p:cNvPr id="9" name="文本框 12">
                <a:extLst>
                  <a:ext uri="{FF2B5EF4-FFF2-40B4-BE49-F238E27FC236}">
                    <a16:creationId xmlns:a16="http://schemas.microsoft.com/office/drawing/2014/main" xmlns="" id="{94A31E79-ABE2-45F0-B5C9-5CDCC84B0C1C}"/>
                  </a:ext>
                </a:extLst>
              </p:cNvPr>
              <p:cNvSpPr txBox="1"/>
              <p:nvPr/>
            </p:nvSpPr>
            <p:spPr>
              <a:xfrm>
                <a:off x="7964624" y="4366008"/>
                <a:ext cx="702469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400" b="1" dirty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·</a:t>
                </a:r>
                <a:endParaRPr lang="zh-CN" altLang="en-US" sz="3400" dirty="0"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  <p:sp>
            <p:nvSpPr>
              <p:cNvPr id="10" name="文本框 12">
                <a:extLst>
                  <a:ext uri="{FF2B5EF4-FFF2-40B4-BE49-F238E27FC236}">
                    <a16:creationId xmlns:a16="http://schemas.microsoft.com/office/drawing/2014/main" xmlns="" id="{94A31E79-ABE2-45F0-B5C9-5CDCC84B0C1C}"/>
                  </a:ext>
                </a:extLst>
              </p:cNvPr>
              <p:cNvSpPr txBox="1"/>
              <p:nvPr/>
            </p:nvSpPr>
            <p:spPr>
              <a:xfrm>
                <a:off x="3021335" y="5158152"/>
                <a:ext cx="702469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400" b="1" dirty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·</a:t>
                </a:r>
                <a:endParaRPr lang="zh-CN" altLang="en-US" sz="3400" dirty="0"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  <p:sp>
            <p:nvSpPr>
              <p:cNvPr id="11" name="文本框 12">
                <a:extLst>
                  <a:ext uri="{FF2B5EF4-FFF2-40B4-BE49-F238E27FC236}">
                    <a16:creationId xmlns:a16="http://schemas.microsoft.com/office/drawing/2014/main" xmlns="" id="{94A31E79-ABE2-45F0-B5C9-5CDCC84B0C1C}"/>
                  </a:ext>
                </a:extLst>
              </p:cNvPr>
              <p:cNvSpPr txBox="1"/>
              <p:nvPr/>
            </p:nvSpPr>
            <p:spPr>
              <a:xfrm>
                <a:off x="4412990" y="5906668"/>
                <a:ext cx="702469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400" b="1" dirty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·</a:t>
                </a:r>
                <a:endParaRPr lang="zh-CN" altLang="en-US" sz="3400" dirty="0"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10045593" y="3326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34724" y="4111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27622" y="48794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03577" y="56945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641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二、下面每组词语中都有一个错误的读音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画出来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并把正确的读音写在后边的括号里。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炫耀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xuàn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胆怯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què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阴霾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mái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晕皱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yūn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赤脚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涉水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曝晒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尘垢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hòu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携带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凤蝶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fènɡ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899065" y="3180014"/>
            <a:ext cx="719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984733" y="2569506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qiè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07726" y="3933992"/>
            <a:ext cx="719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923818" y="3318439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yùn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899064" y="4663908"/>
            <a:ext cx="719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080913" y="4131875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pù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95443" y="5429919"/>
            <a:ext cx="719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923818" y="4974466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gòu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8370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56755" y="28213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54235" y="28533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5940" y="36262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81645" y="36262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60940" y="36262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0137" y="44234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25028" y="44042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84366" y="44042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60143" y="51823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93810" y="51221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33131" y="51420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4418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三、在括号里填上合适的词语。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小草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菊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地闲游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路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凤蝶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地抬头</a:t>
            </a:r>
          </a:p>
        </p:txBody>
      </p:sp>
      <p:sp>
        <p:nvSpPr>
          <p:cNvPr id="6" name="矩形 5"/>
          <p:cNvSpPr/>
          <p:nvPr/>
        </p:nvSpPr>
        <p:spPr>
          <a:xfrm>
            <a:off x="879921" y="21767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嫩绿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0950" y="21937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胆怯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65092" y="2254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9921" y="3313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湿润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0950" y="33016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44777" y="33016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四、词句综合练习。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选择恰当的动词填入括号里。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6254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涉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赤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踏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携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脚</a:t>
            </a:r>
            <a:r>
              <a:rPr lang="en-US" altLang="zh-CN" sz="32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 )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着手</a:t>
            </a:r>
            <a:r>
              <a:rPr lang="en-US" altLang="zh-CN" sz="32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 )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着新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</a:t>
            </a:r>
            <a:r>
              <a:rPr lang="en-US" altLang="zh-CN" sz="32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 )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过溪流。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看山间移动的暗绿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云的脚迹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它也在闲游。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朗读诗句时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两个破折号提示我们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语速要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;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闲游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提示我们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要读出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的心态。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1090073" y="31801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00947" y="31801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8075" y="313661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69989" y="31801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0082" y="446008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2" y="52662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悠闲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226</Words>
  <Application>Microsoft Office PowerPoint</Application>
  <PresentationFormat>自定义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方正楷体_GBK</vt:lpstr>
      <vt:lpstr>微软雅黑</vt:lpstr>
      <vt:lpstr>华文宋体</vt:lpstr>
      <vt:lpstr>汉仪雅酷黑 95W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2026-03-12T07:50:58Z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