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8" r:id="rId5"/>
    <p:sldId id="520" r:id="rId6"/>
    <p:sldId id="529" r:id="rId7"/>
    <p:sldId id="523" r:id="rId8"/>
    <p:sldId id="530" r:id="rId9"/>
    <p:sldId id="532" r:id="rId10"/>
    <p:sldId id="533" r:id="rId11"/>
    <p:sldId id="524" r:id="rId12"/>
    <p:sldId id="525" r:id="rId13"/>
    <p:sldId id="526" r:id="rId14"/>
    <p:sldId id="498" r:id="rId15"/>
    <p:sldId id="534" r:id="rId16"/>
    <p:sldId id="535" r:id="rId17"/>
    <p:sldId id="536" r:id="rId18"/>
    <p:sldId id="537" r:id="rId19"/>
    <p:sldId id="538" r:id="rId20"/>
    <p:sldId id="522" r:id="rId21"/>
    <p:sldId id="427" r:id="rId22"/>
  </p:sldIdLst>
  <p:sldSz cx="12192000" cy="6858000"/>
  <p:notesSz cx="6858000" cy="9144000"/>
  <p:embeddedFontLst>
    <p:embeddedFont>
      <p:font typeface="方正书宋_GBK" pitchFamily="65" charset="-122"/>
      <p:regular r:id="rId23"/>
    </p:embeddedFont>
    <p:embeddedFont>
      <p:font typeface="NEU-HZ" pitchFamily="2" charset="-122"/>
      <p:regular r:id="rId24"/>
      <p:italic r:id="rId25"/>
    </p:embeddedFont>
    <p:embeddedFont>
      <p:font typeface="方正隶变_GBK" pitchFamily="65" charset="-122"/>
      <p:regular r:id="rId26"/>
    </p:embeddedFont>
    <p:embeddedFont>
      <p:font typeface="Calibri" pitchFamily="34" charset="0"/>
      <p:regular r:id="rId27"/>
      <p:bold r:id="rId28"/>
      <p:italic r:id="rId29"/>
      <p:boldItalic r:id="rId30"/>
    </p:embeddedFont>
    <p:embeddedFont>
      <p:font typeface="方正小标宋_GBK" pitchFamily="65" charset="-122"/>
      <p:regular r:id="rId31"/>
    </p:embeddedFont>
    <p:embeddedFont>
      <p:font typeface="方正大标宋_GBK" pitchFamily="65" charset="-122"/>
      <p:regular r:id="rId32"/>
    </p:embeddedFont>
    <p:embeddedFont>
      <p:font typeface="方正大标宋简体" charset="-122"/>
      <p:regular r:id="rId33"/>
    </p:embeddedFont>
    <p:embeddedFont>
      <p:font typeface="方正楷体_GBK" pitchFamily="65" charset="-122"/>
      <p:regular r:id="rId34"/>
    </p:embeddedFont>
    <p:embeddedFont>
      <p:font typeface="方正黑体_GBK" pitchFamily="65" charset="-122"/>
      <p:regular r:id="rId35"/>
    </p:embeddedFont>
    <p:embeddedFont>
      <p:font typeface="NEU-XT" pitchFamily="18" charset="-122"/>
      <p:regular r:id="rId36"/>
    </p:embeddedFont>
    <p:embeddedFont>
      <p:font typeface="方正魏碑_GBK" pitchFamily="65" charset="-122"/>
      <p:regular r:id="rId37"/>
    </p:embeddedFont>
    <p:embeddedFont>
      <p:font typeface="NEU-BZ" pitchFamily="2" charset="-122"/>
      <p:regular r:id="rId38"/>
      <p:bold r:id="rId39"/>
      <p:italic r:id="rId40"/>
      <p:boldItalic r:id="rId41"/>
    </p:embeddedFont>
    <p:embeddedFont>
      <p:font typeface="方正仿宋_GBK" pitchFamily="65" charset="-122"/>
      <p:regular r:id="rId42"/>
    </p:embeddedFont>
    <p:embeddedFont>
      <p:font typeface="微软雅黑" pitchFamily="34" charset="-122"/>
      <p:regular r:id="rId43"/>
      <p:bold r:id="rId4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4" d="100"/>
          <a:sy n="84" d="100"/>
        </p:scale>
        <p:origin x="-605" y="-6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42" Type="http://schemas.openxmlformats.org/officeDocument/2006/relationships/font" Target="fonts/font20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font" Target="fonts/font16.fntdata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41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font" Target="fonts/font15.fntdata"/><Relationship Id="rId40" Type="http://schemas.openxmlformats.org/officeDocument/2006/relationships/font" Target="fonts/font18.fntdata"/><Relationship Id="rId45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4" Type="http://schemas.openxmlformats.org/officeDocument/2006/relationships/font" Target="fonts/font2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43" Type="http://schemas.openxmlformats.org/officeDocument/2006/relationships/font" Target="fonts/font21.fntdata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Relationship Id="rId4" Type="http://schemas.openxmlformats.org/officeDocument/2006/relationships/slide" Target="slide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5" Type="http://schemas.openxmlformats.org/officeDocument/2006/relationships/slide" Target="slide5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第二单元综合训练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照样子用作比较的说明方法介绍事物。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地球上的第一种恐龙个子很小。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indent="541338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smtClean="0">
                <a:latin typeface="Calibri"/>
                <a:ea typeface="方正楷体_GBK"/>
                <a:cs typeface="Times New Roman"/>
              </a:rPr>
              <a:t>地球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上的第一种恐龙和狗一般大小。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大象的身体很重。　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9968" y="4115994"/>
            <a:ext cx="8321842" cy="795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大象的身体很重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比一头牛要重好几倍。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096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82052" y="868116"/>
            <a:ext cx="1050356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四、日积月累。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漫步江边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春光正好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让人不禁想到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代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诗人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的《江畔独步寻花》中的诗句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黄师塔前江水东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美丽的桃花深深浅浅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看得人眼花缭乱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正应了诗句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桃花一簇开无主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我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知道杜甫笔下描写春天的诗句还有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04795" y="168946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243542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杜甫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3138301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春光懒困倚微风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89250" y="3903277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可爱深红爱浅红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414814" y="4721424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迟日江山丽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68057" y="5503476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春风花草香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8" y="868927"/>
            <a:ext cx="11006457" cy="5638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五、阅读短文《蝴蝶和人造卫星》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我们知道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当飞机飞到一两万米高空时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那里的气温比地面低多了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人几乎受不住那样的寒冷。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而卫星穿过大气层后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进入离地球二三百千米的轨道运行时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朝着太阳的时候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温度一下子可以上升</a:t>
            </a:r>
            <a:r>
              <a:rPr lang="en-US" altLang="zh-CN" sz="3400" u="sng">
                <a:latin typeface="Calibri"/>
                <a:ea typeface="宋体"/>
                <a:cs typeface="Times New Roman"/>
              </a:rPr>
              <a:t>100</a:t>
            </a:r>
            <a:r>
              <a:rPr lang="en-US" altLang="zh-CN" sz="3400" u="sng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℃~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200</a:t>
            </a:r>
            <a:r>
              <a:rPr lang="en-US" altLang="zh-CN" sz="3400" u="sng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℃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当它背向太阳的时候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温度又骤然下降</a:t>
            </a:r>
            <a:r>
              <a:rPr lang="en-US" altLang="zh-CN" sz="3400" u="sng">
                <a:latin typeface="Calibri"/>
                <a:ea typeface="宋体"/>
                <a:cs typeface="Times New Roman"/>
              </a:rPr>
              <a:t>100</a:t>
            </a:r>
            <a:r>
              <a:rPr lang="en-US" altLang="zh-CN" sz="3400" u="sng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℃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 ~ 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200</a:t>
            </a:r>
            <a:r>
              <a:rPr lang="en-US" altLang="zh-CN" sz="3400" u="sng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℃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。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这种突升突降的温度差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会烤坏卫星的外壳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冻裂卫星上的仪器。航天科学家为解决卫星的温度控制问题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伤透了脑筋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8" y="868927"/>
            <a:ext cx="11006457" cy="5638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五、阅读短文《蝴蝶和人造卫星》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3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不过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你也许想不到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解决这个科学上的大难题时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蝴蝶居然帮了大忙。原来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在蝴蝶的身体表面生长着一层细小的鳞片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这些鳞片可以调节体温。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当气温升高时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这些鳞片会倾斜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以减少太阳光照射的强度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当外界气温骤然下降时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这些鳞片又自动地铺平在蝴蝶身体的表面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让阳光直射在鳞片上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以便吸收更多的热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从而调节蝴蝶的体温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8" y="868927"/>
            <a:ext cx="11006457" cy="2917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五、阅读短文《蝴蝶和人造卫星》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3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科学家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根据这一原理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将卫星表面设计成百叶窗的样子。这种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百叶窗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能放能收。有了它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卫星表面的温度差大大减小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从而能安全地遨游太空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8" y="868927"/>
            <a:ext cx="1100645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短文主要介绍了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百叶窗设计的原理。　　　　　　　　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蝴蝶是怎样调节体温的。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科学家如何解决卫星温度控制问题。　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温度对卫星的破坏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16124" y="108419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9075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8" y="868927"/>
            <a:ext cx="1100645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和句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分别运用了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的说明方法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帮我们准确、直观地了解卫星穿过大气层后的情况。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举例子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列数字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作比较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打比方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76615" y="104798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8139" y="105481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5119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8" y="868927"/>
            <a:ext cx="11006457" cy="2381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根据第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自然段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我推测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当气温上升时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卫星表面的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百叶窗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会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打开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收起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当气温下降时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卫星表面的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百叶窗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会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打开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收起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96775" y="875759"/>
            <a:ext cx="405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3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02655" y="160929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打开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12101" y="237884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收起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774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8" y="868927"/>
            <a:ext cx="1100645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读短文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提出你不懂的问题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并说说你是通过什么方法解决的。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问题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: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方法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答案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: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35657" y="2643737"/>
            <a:ext cx="768035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为什么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说蝴蝶帮忙解决了科学大难题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?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71869" y="3269584"/>
            <a:ext cx="2810385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联系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上下文。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79875" y="4074323"/>
            <a:ext cx="10103643" cy="15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科学家根据蝴蝶身体表面的鳞片可以调节体温的原理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将卫星表面设计成百叶窗的样子以减少温度差。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8638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8" y="868927"/>
            <a:ext cx="11006457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5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你还能想到哪些因从动物身上得到启示而产生的发明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试列举两例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5461" y="2554499"/>
            <a:ext cx="11006454" cy="15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人们从蝙蝠身上得到启示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发明了雷达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;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从鸟类身上得到启示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发明了飞机。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7444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19170"/>
            <a:ext cx="1138174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一、根据语境完成练习。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根据导游介绍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这里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有轻灵的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ɡē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zi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bèn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zhònɡ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的狗熊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各种动物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xínɡ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tài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各异。因此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是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④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huǒ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là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⑤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shǎnɡ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wǔ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我们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方正仿宋_GBK"/>
                <a:cs typeface="Times New Roman"/>
              </a:rPr>
              <a:t>               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读拼音写词语。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④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⑤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479361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鸽子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39630" y="481069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笨重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43987" y="483979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形态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8271" y="567191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火辣辣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39300" y="567191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晌午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95106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六、习作。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1596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生活中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我们常常会有一些奇思妙想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想发明一些神奇的东西。你想发明什么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它是什么样子的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有哪些功能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另纸写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19170"/>
            <a:ext cx="1158627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一、根据语境完成练习。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根据导游介绍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这里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有轻灵的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ɡē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zi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有</a:t>
            </a:r>
            <a:endParaRPr lang="en-US" altLang="zh-CN" sz="34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②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bèn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zhònɡ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的狗熊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各种动物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xínɡ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tài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各异。因此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是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④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huǒ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là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⑤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shǎnɡ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wǔ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我们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en-US" altLang="zh-CN" sz="3400" u="sng" smtClean="0">
                <a:latin typeface="NEU-XT"/>
                <a:ea typeface="宋体"/>
                <a:cs typeface="Times New Roman"/>
              </a:rPr>
              <a:t>                 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在文段中的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solidFill>
                  <a:srgbClr val="A46AA6"/>
                </a:solidFill>
                <a:latin typeface="NEU-HZ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里填上合适的关联词语。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虽然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……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但是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……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即使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……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……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……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也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……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75316" y="176165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73437" y="176165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55215" y="257087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即使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73826" y="338087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也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85674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19170"/>
            <a:ext cx="1158627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一、根据语境完成练习。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根据导游介绍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这里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有轻灵的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ɡē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zi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有</a:t>
            </a:r>
            <a:endParaRPr lang="en-US" altLang="zh-CN" sz="34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②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bèn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zhònɡ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的狗熊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各种动物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xínɡ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tài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各异。因此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是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④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huǒ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là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⑤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shǎnɡ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wǔ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我们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NEU-XT"/>
                <a:ea typeface="宋体"/>
                <a:cs typeface="Times New Roman"/>
              </a:rPr>
              <a:t>                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选择合适的词语填在文中的横线上。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兴致勃勃　　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生机勃勃　　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点睛之笔　　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勃勃生机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75316" y="176165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73437" y="176165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55215" y="257087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即使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73826" y="338087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02695" y="312122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兴致勃勃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7863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875"/>
            <a:ext cx="1130955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二、按要求进行选择。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下列的科普作品不是中国作品的一项是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《穿过地平线》　　　　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《爷爷的爷爷哪里来》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《细菌世界历险记》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《森林报》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46182" y="186811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875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二、按要求进行选择。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下列句子中语言特点与其他三项不同的是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有些恐龙身长几十米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重达数十吨。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一只小苍蝇展开柔嫩的绿翅膀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在阳光下快乐地飞舞。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纳米是非常非常小的长度单位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纳米等于十亿分之一米。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几十年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几百年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时间一转眼就过去了。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46963" y="184587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4477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三、按要求完成练习。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选择正确答案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并填空。</a:t>
            </a:r>
          </a:p>
          <a:p>
            <a:pPr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互联网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桌面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文件夹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潜水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E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多媒体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F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窗口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信息技术课上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老师用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给我们上课。回家后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我把完成的作业通过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发给老师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然后存放到了名称为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作业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里。这时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电脑右下角弹出一个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原来是阅读小组长发的消息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麻烦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的同学冒个泡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回复一下。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我回完消息后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从电脑的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上找到关机图标关闭了电脑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21190" y="262792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E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53867" y="336185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82044" y="410781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42418" y="4088795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F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97144" y="491392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83785" y="565988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三、按要求完成练习。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选择正确答案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并填空。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互联网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桌面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文件夹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潜水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E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多媒体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F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窗口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魏碑_GBK"/>
                <a:cs typeface="Times New Roman"/>
              </a:rPr>
              <a:t>我</a:t>
            </a:r>
            <a:r>
              <a:rPr lang="zh-CN" altLang="zh-CN" sz="3400">
                <a:latin typeface="Calibri"/>
                <a:ea typeface="方正魏碑_GBK"/>
                <a:cs typeface="Times New Roman"/>
              </a:rPr>
              <a:t>发现</a:t>
            </a:r>
            <a:r>
              <a:rPr lang="en-US" altLang="zh-CN" sz="3400">
                <a:latin typeface="方正魏碑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有些词语是近十年出现的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比如互联网、多媒体。这样的词语还有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等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72127" y="398749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云技术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08481" y="398749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克隆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804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仿照例句的说明方法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再结合两则资料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介绍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巨型沉管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有一种叫作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碳纳米管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的神奇材料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比钢铁结实百倍。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资料一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港珠澳大桥的海底隧道有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33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节巨型沉管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每节沉管长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180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米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重约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7.4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万吨。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资料二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一艘中型航空母舰长约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200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米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重约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6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万吨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6261" y="4825855"/>
            <a:ext cx="10364851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一节巨型沉管的长度和一艘中型航母舰的长度差不多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重量则比一艘中型航空母舰还要重一万多吨。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323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1017</Words>
  <Application>Microsoft Office PowerPoint</Application>
  <PresentationFormat>自定义</PresentationFormat>
  <Paragraphs>159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41" baseType="lpstr">
      <vt:lpstr>Arial</vt:lpstr>
      <vt:lpstr>宋体</vt:lpstr>
      <vt:lpstr>方正书宋_GBK</vt:lpstr>
      <vt:lpstr>NEU-HZ</vt:lpstr>
      <vt:lpstr>方正隶变_GBK</vt:lpstr>
      <vt:lpstr>Calibri</vt:lpstr>
      <vt:lpstr>方正小标宋_GBK</vt:lpstr>
      <vt:lpstr>Wingdings</vt:lpstr>
      <vt:lpstr>方正大标宋_GBK</vt:lpstr>
      <vt:lpstr>方正大标宋简体</vt:lpstr>
      <vt:lpstr>Times New Roman</vt:lpstr>
      <vt:lpstr>汉仪雅酷黑 95W</vt:lpstr>
      <vt:lpstr>方正楷体_GBK</vt:lpstr>
      <vt:lpstr>方正黑体_GBK</vt:lpstr>
      <vt:lpstr>NEU-XT</vt:lpstr>
      <vt:lpstr>方正魏碑_GBK</vt:lpstr>
      <vt:lpstr>NEU-BZ</vt:lpstr>
      <vt:lpstr>方正仿宋_GBK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248</cp:revision>
  <dcterms:created xsi:type="dcterms:W3CDTF">2019-06-19T02:08:00Z</dcterms:created>
  <dcterms:modified xsi:type="dcterms:W3CDTF">2026-03-03T02:15:54Z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