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11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黑体_GBK" panose="03000509000000000000" pitchFamily="65" charset="-122"/>
      <p:regular r:id="rId12"/>
    </p:embeddedFont>
    <p:embeddedFont>
      <p:font typeface="方正楷体_GBK" panose="03000509000000000000" pitchFamily="65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魏碑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大标宋_GBK" panose="03000509000000000000" pitchFamily="65" charset="-122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方正小标宋_GBK" panose="03000509000000000000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"/><Relationship Id="rId3" Type="http://schemas.openxmlformats.org/officeDocument/2006/relationships/image" Target="../media/image3.png"/><Relationship Id="rId7" Type="http://schemas.openxmlformats.org/officeDocument/2006/relationships/image" Target="../media/image12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栽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蒜苗（一） （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72244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82159"/>
            <a:ext cx="11437747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一、张大爷在农贸市场卖鸡蛋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下表记录了他上周卖出鸡蛋的数量。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130756"/>
              </p:ext>
            </p:extLst>
          </p:nvPr>
        </p:nvGraphicFramePr>
        <p:xfrm>
          <a:off x="879894" y="2475781"/>
          <a:ext cx="9273395" cy="1889184"/>
        </p:xfrm>
        <a:graphic>
          <a:graphicData uri="http://schemas.openxmlformats.org/drawingml/2006/table">
            <a:tbl>
              <a:tblPr firstRow="1" firstCol="1" bandRow="1"/>
              <a:tblGrid>
                <a:gridCol w="1783346"/>
                <a:gridCol w="1070007"/>
                <a:gridCol w="1070007"/>
                <a:gridCol w="1070007"/>
                <a:gridCol w="1070007"/>
                <a:gridCol w="1070007"/>
                <a:gridCol w="1070007"/>
                <a:gridCol w="1070007"/>
              </a:tblGrid>
              <a:tr h="8410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周一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周二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周三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周四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周五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周六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周日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81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665565"/>
              </p:ext>
            </p:extLst>
          </p:nvPr>
        </p:nvGraphicFramePr>
        <p:xfrm>
          <a:off x="672860" y="676660"/>
          <a:ext cx="9273395" cy="1376427"/>
        </p:xfrm>
        <a:graphic>
          <a:graphicData uri="http://schemas.openxmlformats.org/drawingml/2006/table">
            <a:tbl>
              <a:tblPr firstRow="1" firstCol="1" bandRow="1"/>
              <a:tblGrid>
                <a:gridCol w="1783346"/>
                <a:gridCol w="1070007"/>
                <a:gridCol w="1070007"/>
                <a:gridCol w="1070007"/>
                <a:gridCol w="1070007"/>
                <a:gridCol w="1070007"/>
                <a:gridCol w="1070007"/>
                <a:gridCol w="1070007"/>
              </a:tblGrid>
              <a:tr h="6318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周一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周二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周三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周四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周五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周六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周日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36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300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400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600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672860" y="2236173"/>
            <a:ext cx="8471140" cy="2157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右图中的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个鸡蛋</a:t>
            </a:r>
            <a:r>
              <a:rPr lang="zh-CN" altLang="zh-CN" sz="3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根据上表中的数据完成统计图。</a:t>
            </a:r>
            <a:endParaRPr lang="zh-CN" altLang="zh-CN" sz="3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张大爷上周日卖出了多少个鸡蛋</a:t>
            </a:r>
            <a:r>
              <a:rPr lang="en-US" altLang="zh-CN" sz="3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2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025633" y="3027448"/>
            <a:ext cx="4709167" cy="2752658"/>
          </a:xfrm>
          <a:prstGeom prst="rect">
            <a:avLst/>
          </a:prstGeom>
        </p:spPr>
      </p:pic>
      <p:pic>
        <p:nvPicPr>
          <p:cNvPr id="9" name="image41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220081" y="2592545"/>
            <a:ext cx="515158" cy="20569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908430" y="2403006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8223" y="4459893"/>
            <a:ext cx="6774610" cy="731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张大爷上周日卖出了</a:t>
            </a:r>
            <a:r>
              <a:rPr lang="en-US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31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个鸡蛋。</a:t>
            </a:r>
            <a:endParaRPr lang="zh-CN" altLang="zh-CN" sz="31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image41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991127" y="2871502"/>
            <a:ext cx="4990684" cy="29172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9343" y="861094"/>
            <a:ext cx="11205714" cy="165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二、下面是四年级各班收集废品情况统计图。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代表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60" y="4685328"/>
            <a:ext cx="111833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班收集的废品最多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四年级各班一共收集废品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41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30009" y="2025664"/>
            <a:ext cx="7923044" cy="254324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408271" y="4839745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四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57154" y="4839745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18467" y="569849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36049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849" y="1697143"/>
            <a:ext cx="109080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面是某商场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1~4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月毛衣销售情况的象形统计图和条形统计图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请把它们补充完整。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849" y="3429000"/>
            <a:ext cx="4419983" cy="31397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27681" y="3094210"/>
            <a:ext cx="5692633" cy="3619814"/>
          </a:xfrm>
          <a:prstGeom prst="rect">
            <a:avLst/>
          </a:prstGeom>
        </p:spPr>
      </p:pic>
      <p:pic>
        <p:nvPicPr>
          <p:cNvPr id="10" name="image417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03849" y="3464572"/>
            <a:ext cx="4811622" cy="3104140"/>
          </a:xfrm>
          <a:prstGeom prst="rect">
            <a:avLst/>
          </a:prstGeom>
        </p:spPr>
      </p:pic>
      <p:pic>
        <p:nvPicPr>
          <p:cNvPr id="11" name="image418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5627681" y="3043985"/>
            <a:ext cx="6115773" cy="367003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277</Words>
  <Application>Microsoft Office PowerPoint</Application>
  <PresentationFormat>宽屏</PresentationFormat>
  <Paragraphs>62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Calibri</vt:lpstr>
      <vt:lpstr>方正黑体_GBK</vt:lpstr>
      <vt:lpstr>Arial</vt:lpstr>
      <vt:lpstr>方正楷体_GBK</vt:lpstr>
      <vt:lpstr>方正隶变_GBK</vt:lpstr>
      <vt:lpstr>方正大标宋简体</vt:lpstr>
      <vt:lpstr>方正魏碑_GBK</vt:lpstr>
      <vt:lpstr>Times New Roman</vt:lpstr>
      <vt:lpstr>微软雅黑</vt:lpstr>
      <vt:lpstr>方正大标宋_GBK</vt:lpstr>
      <vt:lpstr>方正仿宋_GBK</vt:lpstr>
      <vt:lpstr>Wingdings</vt:lpstr>
      <vt:lpstr>汉仪雅酷黑 95W</vt:lpstr>
      <vt:lpstr>宋体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2026-03-23T08:40:01Z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