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95" r:id="rId3"/>
    <p:sldId id="496" r:id="rId4"/>
    <p:sldId id="497" r:id="rId5"/>
    <p:sldId id="498" r:id="rId6"/>
    <p:sldId id="427" r:id="rId7"/>
  </p:sldIdLst>
  <p:sldSz cx="12192000" cy="6858000"/>
  <p:notesSz cx="6858000" cy="9144000"/>
  <p:embeddedFontLst>
    <p:embeddedFont>
      <p:font typeface="方正隶变_GBK" pitchFamily="65" charset="-122"/>
      <p:regular r:id="rId8"/>
    </p:embeddedFont>
    <p:embeddedFont>
      <p:font typeface="方正小标宋_GBK" pitchFamily="65" charset="-122"/>
      <p:regular r:id="rId9"/>
    </p:embeddedFont>
    <p:embeddedFont>
      <p:font typeface="Calibri" pitchFamily="34" charset="0"/>
      <p:regular r:id="rId10"/>
      <p:bold r:id="rId11"/>
      <p:italic r:id="rId12"/>
      <p:boldItalic r:id="rId13"/>
    </p:embeddedFont>
    <p:embeddedFont>
      <p:font typeface="方正楷体_GBK" pitchFamily="65" charset="-122"/>
      <p:regular r:id="rId14"/>
    </p:embeddedFont>
    <p:embeddedFont>
      <p:font typeface="方正魏碑_GBK" pitchFamily="65" charset="-122"/>
      <p:regular r:id="rId15"/>
    </p:embeddedFont>
    <p:embeddedFont>
      <p:font typeface="微软雅黑" pitchFamily="34" charset="-122"/>
      <p:regular r:id="rId16"/>
      <p:bold r:id="rId17"/>
    </p:embeddedFont>
    <p:embeddedFont>
      <p:font typeface="方正大标宋简体" charset="-122"/>
      <p:regular r:id="rId18"/>
    </p:embeddedFont>
    <p:embeddedFont>
      <p:font typeface="方正仿宋_GBK" pitchFamily="65" charset="-122"/>
      <p:regular r:id="rId19"/>
    </p:embeddedFont>
    <p:embeddedFont>
      <p:font typeface="方正黑体_GBK" pitchFamily="65" charset="-122"/>
      <p:regular r:id="rId20"/>
    </p:embeddedFont>
    <p:embeddedFont>
      <p:font typeface="方正大标宋_GBK" pitchFamily="65" charset="-122"/>
      <p:regular r:id="rId21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xmlns="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539" autoAdjust="0"/>
    <p:restoredTop sz="94660"/>
  </p:normalViewPr>
  <p:slideViewPr>
    <p:cSldViewPr snapToGrid="0">
      <p:cViewPr>
        <p:scale>
          <a:sx n="100" d="100"/>
          <a:sy n="100" d="100"/>
        </p:scale>
        <p:origin x="-1134" y="-420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font" Target="fonts/font11.fntdata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font" Target="fonts/font14.fntdata"/><Relationship Id="rId7" Type="http://schemas.openxmlformats.org/officeDocument/2006/relationships/slide" Target="slides/slide6.xml"/><Relationship Id="rId12" Type="http://schemas.openxmlformats.org/officeDocument/2006/relationships/font" Target="fonts/font5.fntdata"/><Relationship Id="rId17" Type="http://schemas.openxmlformats.org/officeDocument/2006/relationships/font" Target="fonts/font10.fntdata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font" Target="fonts/font9.fntdata"/><Relationship Id="rId20" Type="http://schemas.openxmlformats.org/officeDocument/2006/relationships/font" Target="fonts/font1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font" Target="fonts/font8.fntdata"/><Relationship Id="rId23" Type="http://schemas.openxmlformats.org/officeDocument/2006/relationships/presProps" Target="presProps.xml"/><Relationship Id="rId10" Type="http://schemas.openxmlformats.org/officeDocument/2006/relationships/font" Target="fonts/font3.fntdata"/><Relationship Id="rId19" Type="http://schemas.openxmlformats.org/officeDocument/2006/relationships/font" Target="fonts/font12.fntdata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Relationship Id="rId22" Type="http://schemas.openxmlformats.org/officeDocument/2006/relationships/commentAuthors" Target="commentAuthor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2026-2-26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2026-2-26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2026-2-26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5" Type="http://schemas.openxmlformats.org/officeDocument/2006/relationships/image" Target="../media/image6.tif"/><Relationship Id="rId4" Type="http://schemas.openxmlformats.org/officeDocument/2006/relationships/image" Target="../media/image5.t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zh-CN" altLang="zh-CN" sz="6000" dirty="0" smtClean="0">
                <a:latin typeface="方正大标宋_GBK" pitchFamily="65" charset="-122"/>
                <a:ea typeface="方正大标宋_GBK" pitchFamily="65" charset="-122"/>
              </a:rPr>
              <a:t>买</a:t>
            </a:r>
            <a:r>
              <a:rPr lang="en-US" altLang="zh-CN" sz="6000" dirty="0" smtClean="0">
                <a:latin typeface="方正大标宋_GBK" pitchFamily="65" charset="-122"/>
                <a:ea typeface="方正大标宋_GBK" pitchFamily="65" charset="-122"/>
              </a:rPr>
              <a:t> </a:t>
            </a:r>
            <a:r>
              <a:rPr lang="zh-CN" altLang="zh-CN" sz="6000" dirty="0" smtClean="0">
                <a:latin typeface="方正大标宋_GBK" pitchFamily="65" charset="-122"/>
                <a:ea typeface="方正大标宋_GBK" pitchFamily="65" charset="-122"/>
              </a:rPr>
              <a:t>菜 </a:t>
            </a:r>
            <a:r>
              <a:rPr lang="en-US" altLang="zh-CN" sz="6000" dirty="0">
                <a:latin typeface="方正大标宋_GBK" pitchFamily="65" charset="-122"/>
                <a:ea typeface="方正大标宋_GBK" pitchFamily="65" charset="-122"/>
              </a:rPr>
              <a:t>(1)</a:t>
            </a:r>
            <a:endParaRPr lang="zh-CN" altLang="zh-CN" sz="6000" dirty="0">
              <a:latin typeface="方正大标宋_GBK" pitchFamily="65" charset="-122"/>
              <a:ea typeface="方正大标宋_GBK" pitchFamily="65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5" y="4144101"/>
            <a:ext cx="3290349" cy="391763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64627"/>
            <a:ext cx="31680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四年级数学下册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494B553E-FAC2-5E19-0945-FF066CCF4BD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81025" y="861095"/>
            <a:ext cx="6674908" cy="7932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一、想一想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填一填。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56865" y="1800225"/>
            <a:ext cx="5318030" cy="7825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dirty="0">
                <a:latin typeface="Times New Roman"/>
                <a:ea typeface="宋体"/>
              </a:rPr>
              <a:t>1.</a:t>
            </a:r>
            <a:endParaRPr lang="zh-CN" altLang="en-US" sz="3400" dirty="0"/>
          </a:p>
        </p:txBody>
      </p:sp>
      <p:pic>
        <p:nvPicPr>
          <p:cNvPr id="8" name="image27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1493202" y="1897380"/>
            <a:ext cx="5147945" cy="169164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1381125" y="3648075"/>
            <a:ext cx="9610725" cy="7875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3.78=(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)+(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)+(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)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970488" y="3846711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3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597681" y="3846711"/>
            <a:ext cx="72968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0.7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498452" y="3846710"/>
            <a:ext cx="94769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0.08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942975" y="4462264"/>
            <a:ext cx="8591550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2. 7.04=(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     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)+(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        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)</a:t>
            </a:r>
            <a:endParaRPr lang="zh-CN" altLang="zh-CN" sz="3400" dirty="0">
              <a:solidFill>
                <a:srgbClr val="000000"/>
              </a:solidFill>
              <a:latin typeface="Calibri"/>
              <a:ea typeface="宋体"/>
              <a:cs typeface="Times New Roman"/>
            </a:endParaRPr>
          </a:p>
          <a:p>
            <a:pPr lvl="0">
              <a:lnSpc>
                <a:spcPct val="150000"/>
              </a:lnSpc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    0.98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=(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      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)+(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     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   )</a:t>
            </a:r>
            <a:endParaRPr lang="zh-CN" altLang="zh-CN" sz="3400" dirty="0">
              <a:solidFill>
                <a:srgbClr val="000000"/>
              </a:solidFill>
              <a:latin typeface="Calibri"/>
              <a:ea typeface="宋体"/>
              <a:cs typeface="Times New Roman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3115755" y="4659908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7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4879525" y="4650383"/>
            <a:ext cx="94769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0.04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2883299" y="5434409"/>
            <a:ext cx="72968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0.9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4872402" y="5442833"/>
            <a:ext cx="94769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0.08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42341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8" grpId="0"/>
      <p:bldP spid="19" grpId="0"/>
      <p:bldP spid="20" grpId="0"/>
      <p:bldP spid="2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600075" y="861095"/>
            <a:ext cx="6511587" cy="7939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二、用竖式计算。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00125" y="1971675"/>
            <a:ext cx="6066861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400" dirty="0">
                <a:latin typeface="Times New Roman"/>
                <a:ea typeface="宋体"/>
              </a:rPr>
              <a:t>5.06+0.33</a:t>
            </a:r>
            <a:r>
              <a:rPr lang="en-US" altLang="zh-CN" sz="3400" dirty="0" smtClean="0">
                <a:latin typeface="Times New Roman"/>
                <a:ea typeface="宋体"/>
              </a:rPr>
              <a:t>=</a:t>
            </a:r>
            <a:endParaRPr lang="zh-CN" altLang="en-US" sz="3400" dirty="0"/>
          </a:p>
        </p:txBody>
      </p:sp>
      <p:pic>
        <p:nvPicPr>
          <p:cNvPr id="9" name="image28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911862" y="2855277"/>
            <a:ext cx="2021838" cy="1742667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3155177" y="1971674"/>
            <a:ext cx="94769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5.39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726781" y="1952623"/>
            <a:ext cx="210185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latin typeface="Times New Roman"/>
                <a:ea typeface="宋体"/>
              </a:rPr>
              <a:t>7.97-4.52</a:t>
            </a:r>
            <a:r>
              <a:rPr lang="en-US" altLang="zh-CN" sz="3400" dirty="0" smtClean="0">
                <a:latin typeface="Times New Roman"/>
                <a:ea typeface="宋体"/>
              </a:rPr>
              <a:t>=</a:t>
            </a:r>
            <a:endParaRPr lang="zh-CN" altLang="en-US" sz="3400" dirty="0"/>
          </a:p>
        </p:txBody>
      </p:sp>
      <p:sp>
        <p:nvSpPr>
          <p:cNvPr id="12" name="矩形 11"/>
          <p:cNvSpPr/>
          <p:nvPr/>
        </p:nvSpPr>
        <p:spPr>
          <a:xfrm>
            <a:off x="8736827" y="1943097"/>
            <a:ext cx="94769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3.45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  <p:pic>
        <p:nvPicPr>
          <p:cNvPr id="13" name="image29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6789291" y="2855277"/>
            <a:ext cx="1976835" cy="1703878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76275" y="861094"/>
            <a:ext cx="10835640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三、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笑笑带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50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元去商场买东西。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估一估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笑笑的钱够买这两样物品吗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?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12.3≈12</a:t>
            </a:r>
            <a:r>
              <a:rPr lang="zh-CN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　</a:t>
            </a:r>
            <a:endParaRPr lang="en-US" altLang="zh-CN" sz="3400" dirty="0" smtClean="0">
              <a:solidFill>
                <a:srgbClr val="E72582"/>
              </a:solidFill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</a:rPr>
              <a:t>34.65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≈3512+35=47(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元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)</a:t>
            </a:r>
            <a:r>
              <a:rPr lang="zh-CN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　</a:t>
            </a:r>
            <a:endParaRPr lang="en-US" altLang="zh-CN" sz="3400" dirty="0" smtClean="0">
              <a:solidFill>
                <a:srgbClr val="E72582"/>
              </a:solidFill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</a:rPr>
              <a:t>47&lt;50</a:t>
            </a:r>
          </a:p>
          <a:p>
            <a:pPr>
              <a:lnSpc>
                <a:spcPct val="150000"/>
              </a:lnSpc>
            </a:pPr>
            <a:r>
              <a:rPr lang="zh-CN" altLang="zh-CN" sz="3400" b="1" dirty="0" smtClean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答</a:t>
            </a:r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</a:rPr>
              <a:t>: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笑笑的钱够买这两样物品。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90926295"/>
              </p:ext>
            </p:extLst>
          </p:nvPr>
        </p:nvGraphicFramePr>
        <p:xfrm>
          <a:off x="7105648" y="2722246"/>
          <a:ext cx="4076702" cy="1554480"/>
        </p:xfrm>
        <a:graphic>
          <a:graphicData uri="http://schemas.openxmlformats.org/drawingml/2006/table">
            <a:tbl>
              <a:tblPr firstRow="1" firstCol="1" bandRow="1"/>
              <a:tblGrid>
                <a:gridCol w="2038351"/>
                <a:gridCol w="2038351"/>
              </a:tblGrid>
              <a:tr h="668652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400" dirty="0">
                          <a:effectLst/>
                          <a:latin typeface="Times New Roman"/>
                          <a:ea typeface="方正魏碑_GBK"/>
                          <a:cs typeface="Times New Roman"/>
                        </a:rPr>
                        <a:t>文具盒</a:t>
                      </a: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400">
                          <a:effectLst/>
                          <a:latin typeface="Times New Roman"/>
                          <a:ea typeface="方正魏碑_GBK"/>
                          <a:cs typeface="Times New Roman"/>
                        </a:rPr>
                        <a:t>书包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66752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12.3</a:t>
                      </a:r>
                      <a:r>
                        <a:rPr lang="zh-CN" sz="3400" dirty="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元</a:t>
                      </a: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34.65</a:t>
                      </a:r>
                      <a:r>
                        <a:rPr lang="zh-CN" sz="3400" dirty="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元</a:t>
                      </a: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00075" y="861094"/>
            <a:ext cx="8543925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笑笑买这两样物品要多少元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?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12.3+34.65=46.95(</a:t>
            </a:r>
            <a:r>
              <a:rPr lang="zh-CN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元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)</a:t>
            </a:r>
            <a:endParaRPr lang="zh-CN" altLang="zh-CN" sz="3400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答</a:t>
            </a:r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: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笑笑买这两样物品要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46.95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元。</a:t>
            </a:r>
            <a:endParaRPr lang="zh-CN" altLang="zh-CN" sz="3400" b="1" dirty="0">
              <a:solidFill>
                <a:srgbClr val="E72582"/>
              </a:solidFill>
              <a:effectLst/>
              <a:latin typeface="Calibri"/>
              <a:ea typeface="宋体"/>
              <a:cs typeface="Times New Roman"/>
            </a:endParaRPr>
          </a:p>
        </p:txBody>
      </p:sp>
      <p:graphicFrame>
        <p:nvGraphicFramePr>
          <p:cNvPr id="8" name="表格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67564861"/>
              </p:ext>
            </p:extLst>
          </p:nvPr>
        </p:nvGraphicFramePr>
        <p:xfrm>
          <a:off x="7334250" y="1753438"/>
          <a:ext cx="3714750" cy="1554480"/>
        </p:xfrm>
        <a:graphic>
          <a:graphicData uri="http://schemas.openxmlformats.org/drawingml/2006/table">
            <a:tbl>
              <a:tblPr firstRow="1" firstCol="1" bandRow="1"/>
              <a:tblGrid>
                <a:gridCol w="1676399"/>
                <a:gridCol w="2038351"/>
              </a:tblGrid>
              <a:tr h="668652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400" dirty="0">
                          <a:effectLst/>
                          <a:latin typeface="Times New Roman"/>
                          <a:ea typeface="方正魏碑_GBK"/>
                          <a:cs typeface="Times New Roman"/>
                        </a:rPr>
                        <a:t>文具盒</a:t>
                      </a: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400">
                          <a:effectLst/>
                          <a:latin typeface="Times New Roman"/>
                          <a:ea typeface="方正魏碑_GBK"/>
                          <a:cs typeface="Times New Roman"/>
                        </a:rPr>
                        <a:t>书包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66752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12.3</a:t>
                      </a:r>
                      <a:r>
                        <a:rPr lang="zh-CN" sz="3400" dirty="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元</a:t>
                      </a: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34.65</a:t>
                      </a:r>
                      <a:r>
                        <a:rPr lang="zh-CN" sz="3400" dirty="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元</a:t>
                      </a: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 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四年级数学下册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148</TotalTime>
  <Words>158</Words>
  <Application>Microsoft Office PowerPoint</Application>
  <PresentationFormat>自定义</PresentationFormat>
  <Paragraphs>51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22" baseType="lpstr">
      <vt:lpstr>Arial</vt:lpstr>
      <vt:lpstr>宋体</vt:lpstr>
      <vt:lpstr>方正隶变_GBK</vt:lpstr>
      <vt:lpstr>方正小标宋_GBK</vt:lpstr>
      <vt:lpstr>Times New Roman</vt:lpstr>
      <vt:lpstr>Calibri</vt:lpstr>
      <vt:lpstr>方正楷体_GBK</vt:lpstr>
      <vt:lpstr>方正魏碑_GBK</vt:lpstr>
      <vt:lpstr>微软雅黑</vt:lpstr>
      <vt:lpstr>方正大标宋简体</vt:lpstr>
      <vt:lpstr>汉仪雅酷黑 95W</vt:lpstr>
      <vt:lpstr>方正仿宋_GBK</vt:lpstr>
      <vt:lpstr>方正黑体_GBK</vt:lpstr>
      <vt:lpstr>方正大标宋_GBK</vt:lpstr>
      <vt:lpstr>Wingdings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238</cp:revision>
  <dcterms:created xsi:type="dcterms:W3CDTF">2019-06-19T02:08:00Z</dcterms:created>
  <dcterms:modified xsi:type="dcterms:W3CDTF">2026-02-25T23:44:39Z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