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书宋_GBK" panose="03000509000000000000" pitchFamily="65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Cambria Math" panose="02040503050406030204" pitchFamily="18" charset="0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楷体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方正黑体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数的意义（三）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27921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981" y="1518251"/>
            <a:ext cx="11041811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一、在计数器上画一画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0.23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里面有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里面有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0.001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1.303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中左边的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“3”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表示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右边的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“3”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表示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536" y="2130725"/>
            <a:ext cx="10773885" cy="2187116"/>
          </a:xfrm>
          <a:prstGeom prst="rect">
            <a:avLst/>
          </a:prstGeom>
        </p:spPr>
      </p:pic>
      <p:pic>
        <p:nvPicPr>
          <p:cNvPr id="9" name="image2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6981" y="2176826"/>
            <a:ext cx="3189800" cy="2094914"/>
          </a:xfrm>
          <a:prstGeom prst="rect">
            <a:avLst/>
          </a:prstGeom>
        </p:spPr>
      </p:pic>
      <p:pic>
        <p:nvPicPr>
          <p:cNvPr id="10" name="image2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4501014" y="2143665"/>
            <a:ext cx="3284219" cy="2156924"/>
          </a:xfrm>
          <a:prstGeom prst="rect">
            <a:avLst/>
          </a:prstGeom>
        </p:spPr>
      </p:pic>
      <p:pic>
        <p:nvPicPr>
          <p:cNvPr id="11" name="image27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330622" y="2143665"/>
            <a:ext cx="3197799" cy="210016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36781" y="4398484"/>
            <a:ext cx="6206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77432" y="43984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66549" y="511991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05012" y="514653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1244" y="57620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13326" y="5762083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0.001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71" y="946407"/>
            <a:ext cx="7691433" cy="35453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088" y="3394609"/>
            <a:ext cx="731436" cy="8064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4616" y="1992702"/>
            <a:ext cx="606071" cy="523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6120" y="2058810"/>
            <a:ext cx="583202" cy="5024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9352" y="3378468"/>
            <a:ext cx="768154" cy="8398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10083633" cy="36142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1960" y="1365851"/>
            <a:ext cx="777786" cy="644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1472" y="3092684"/>
            <a:ext cx="901832" cy="10072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6666" y="3116553"/>
            <a:ext cx="779503" cy="9833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38865" y="1365851"/>
            <a:ext cx="764874" cy="644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71870" y="1405283"/>
            <a:ext cx="715263" cy="5537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三、填空题。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0.78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的计数单位是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它含有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个这样的计数单位。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3.63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个一、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组成的。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一个两位小数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十位和百分位上的数字都是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其余各数位上都是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这个数是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6575" y="1861768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70827" y="18962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67123" y="34290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28787" y="34289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91788" y="342899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26219" y="573499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50.05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8333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四、连一连。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将下面各数中的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“6”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与其代表的意义连起来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414" y="1763885"/>
            <a:ext cx="10676545" cy="333022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48157" y="2753416"/>
            <a:ext cx="8475737" cy="151665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819871" y="2688934"/>
            <a:ext cx="2419727" cy="15359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443930" y="2710535"/>
            <a:ext cx="2763155" cy="132662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7172406" y="2675752"/>
            <a:ext cx="2857345" cy="13614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38453"/>
            <a:ext cx="4382770" cy="80581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50498" y="1690778"/>
                <a:ext cx="10601864" cy="22385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请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你圈出同时符合这三个条件的小数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楷体_GBK" panose="03000509000000000000" pitchFamily="65" charset="-122"/>
                    <a:cs typeface="Times New Roman" panose="02020603050405020304" pitchFamily="18" charset="0"/>
                  </a:rPr>
                  <a:t>它有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楷体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0.01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楷体_GBK" panose="03000509000000000000" pitchFamily="65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;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楷体_GBK" panose="03000509000000000000" pitchFamily="65" charset="-122"/>
                    <a:cs typeface="Times New Roman" panose="02020603050405020304" pitchFamily="18" charset="0"/>
                  </a:rPr>
                  <a:t>这个小数最低位上的数字是最大的一位数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楷体_GBK" panose="03000509000000000000" pitchFamily="65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;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楷体_GBK" panose="03000509000000000000" pitchFamily="65" charset="-122"/>
                    <a:cs typeface="Times New Roman" panose="02020603050405020304" pitchFamily="18" charset="0"/>
                  </a:rPr>
                  <a:t>它添上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楷体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楷体_GBK" panose="03000509000000000000" pitchFamily="65" charset="-122"/>
                    <a:cs typeface="Times New Roman" panose="02020603050405020304" pitchFamily="18" charset="0"/>
                  </a:rPr>
                  <a:t>后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楷体_GBK" panose="03000509000000000000" pitchFamily="65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楷体_GBK" panose="03000509000000000000" pitchFamily="65" charset="-122"/>
                    <a:cs typeface="Times New Roman" panose="02020603050405020304" pitchFamily="18" charset="0"/>
                  </a:rPr>
                  <a:t>十分位就要用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楷体_GBK" panose="03000509000000000000" pitchFamily="65" charset="-122"/>
                    <a:cs typeface="Times New Roman" panose="02020603050405020304" pitchFamily="18" charset="0"/>
                  </a:rPr>
                  <a:t>占位。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498" y="1690778"/>
                <a:ext cx="10601864" cy="2238562"/>
              </a:xfrm>
              <a:prstGeom prst="rect">
                <a:avLst/>
              </a:prstGeom>
              <a:blipFill rotWithShape="0">
                <a:blip r:embed="rId5"/>
                <a:stretch>
                  <a:fillRect l="-1610" t="-2446" r="-161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849" y="4133424"/>
            <a:ext cx="11263336" cy="1524132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7432246" y="4306852"/>
            <a:ext cx="2022305" cy="1472846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226</Words>
  <Application>Microsoft Office PowerPoint</Application>
  <PresentationFormat>宽屏</PresentationFormat>
  <Paragraphs>45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微软雅黑</vt:lpstr>
      <vt:lpstr>方正书宋_GBK</vt:lpstr>
      <vt:lpstr>方正隶变_GBK</vt:lpstr>
      <vt:lpstr>Wingdings</vt:lpstr>
      <vt:lpstr>Cambria Math</vt:lpstr>
      <vt:lpstr>NEU-HZ</vt:lpstr>
      <vt:lpstr>方正楷体_GBK</vt:lpstr>
      <vt:lpstr>方正大标宋_GBK</vt:lpstr>
      <vt:lpstr>汉仪雅酷黑 95W</vt:lpstr>
      <vt:lpstr>方正大标宋简体</vt:lpstr>
      <vt:lpstr>方正黑体_GBK</vt:lpstr>
      <vt:lpstr>Arial</vt:lpstr>
      <vt:lpstr>方正小标宋_GBK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2026-02-26T02:01:11Z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