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35" r:id="rId4"/>
    <p:sldId id="536" r:id="rId5"/>
    <p:sldId id="545" r:id="rId6"/>
    <p:sldId id="537" r:id="rId7"/>
    <p:sldId id="538" r:id="rId8"/>
    <p:sldId id="539" r:id="rId9"/>
    <p:sldId id="511" r:id="rId10"/>
    <p:sldId id="427" r:id="rId11"/>
  </p:sldIdLst>
  <p:sldSz cx="12192000" cy="6858000"/>
  <p:notesSz cx="6858000" cy="9144000"/>
  <p:embeddedFontLst>
    <p:embeddedFont>
      <p:font typeface="Calibri" panose="020F0502020204030204" pitchFamily="34" charset="0"/>
      <p:regular r:id="rId12"/>
      <p:bold r:id="rId13"/>
      <p:italic r:id="rId14"/>
      <p:boldItalic r:id="rId15"/>
    </p:embeddedFont>
    <p:embeddedFont>
      <p:font typeface="方正大标宋_GBK" panose="03000509000000000000" pitchFamily="65" charset="-122"/>
      <p:regular r:id="rId16"/>
    </p:embeddedFont>
    <p:embeddedFont>
      <p:font typeface="方正大标宋简体" panose="02010600030101010101" charset="-122"/>
      <p:regular r:id="rId17"/>
    </p:embeddedFont>
    <p:embeddedFont>
      <p:font typeface="方正楷体_GBK" panose="03000509000000000000" pitchFamily="65" charset="-122"/>
      <p:regular r:id="rId18"/>
    </p:embeddedFont>
    <p:embeddedFont>
      <p:font typeface="方正小标宋_GBK" panose="03000509000000000000" pitchFamily="65" charset="-122"/>
      <p:regular r:id="rId19"/>
    </p:embeddedFont>
    <p:embeddedFont>
      <p:font typeface="微软雅黑" panose="020B0503020204020204" pitchFamily="34" charset="-122"/>
      <p:regular r:id="rId20"/>
      <p:bold r:id="rId21"/>
    </p:embeddedFont>
    <p:embeddedFont>
      <p:font typeface="方正隶变_GBK" panose="03000509000000000000" pitchFamily="65" charset="-122"/>
      <p:regular r:id="rId22"/>
    </p:embeddedFont>
    <p:embeddedFont>
      <p:font typeface="方正黑体_GBK" panose="03000509000000000000" pitchFamily="65" charset="-122"/>
      <p:regular r:id="rId23"/>
    </p:embeddedFont>
    <p:embeddedFont>
      <p:font typeface="方正仿宋_GBK" panose="03000509000000000000" pitchFamily="65" charset="-122"/>
      <p:regular r:id="rId24"/>
    </p:embeddedFont>
    <p:embeddedFont>
      <p:font typeface="方正魏碑_GBK" panose="03000509000000000000" pitchFamily="65" charset="-122"/>
      <p:regular r:id="rId2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font" Target="fonts/font14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3.fntdata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font" Target="fonts/font12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font" Target="fonts/font11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6.TIF"/><Relationship Id="rId4" Type="http://schemas.openxmlformats.org/officeDocument/2006/relationships/image" Target="../media/image5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7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image" Target="../media/image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栽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蒜苗（二）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13" name="image1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872244"/>
            <a:ext cx="4550410" cy="73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223" y="1854679"/>
            <a:ext cx="10916692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护士要记录某个患者一个星期的体温变化情况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应该选择绘制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统计图。图书管理员要统计图书馆内各类图书的数量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应该选择绘制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统计图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780665" y="281344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折线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844359" y="357842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条形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2924"/>
            <a:ext cx="11140200" cy="752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二、下面是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年某市某天不同时刻空气质量指数统计表。</a:t>
            </a:r>
            <a:endParaRPr lang="zh-CN" altLang="zh-CN" sz="32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4708076"/>
              </p:ext>
            </p:extLst>
          </p:nvPr>
        </p:nvGraphicFramePr>
        <p:xfrm>
          <a:off x="1250828" y="1785667"/>
          <a:ext cx="9609829" cy="1699406"/>
        </p:xfrm>
        <a:graphic>
          <a:graphicData uri="http://schemas.openxmlformats.org/drawingml/2006/table">
            <a:tbl>
              <a:tblPr firstRow="1" firstCol="1" bandRow="1"/>
              <a:tblGrid>
                <a:gridCol w="2745664"/>
                <a:gridCol w="1372833"/>
                <a:gridCol w="1372833"/>
                <a:gridCol w="1372833"/>
                <a:gridCol w="1372833"/>
                <a:gridCol w="1372833"/>
              </a:tblGrid>
              <a:tr h="84970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时刻</a:t>
                      </a:r>
                      <a:endParaRPr lang="zh-CN" sz="3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zh-CN" sz="34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时</a:t>
                      </a:r>
                      <a:endParaRPr lang="zh-CN" sz="3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zh-CN" sz="34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时</a:t>
                      </a:r>
                      <a:endParaRPr lang="zh-CN" sz="3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lang="zh-CN" sz="34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时</a:t>
                      </a:r>
                      <a:endParaRPr lang="zh-CN" sz="3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16</a:t>
                      </a:r>
                      <a:r>
                        <a:rPr lang="zh-CN" sz="34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时</a:t>
                      </a:r>
                      <a:endParaRPr lang="zh-CN" sz="3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19</a:t>
                      </a:r>
                      <a:r>
                        <a:rPr lang="zh-CN" sz="34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时</a:t>
                      </a:r>
                      <a:endParaRPr lang="zh-CN" sz="3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970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空气质量指数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155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198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210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195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180</a:t>
                      </a:r>
                      <a:endParaRPr lang="zh-CN" sz="3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565378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5"/>
            <a:ext cx="10924540" cy="1485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如果想清晰地看出不同时刻空气质量指数的变化情况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应该绘制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统计图。请根据提供的数据完成这个统计图</a:t>
            </a:r>
            <a:r>
              <a:rPr lang="zh-CN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28770" y="1781742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折线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8" name="image429.jpeg"/>
          <p:cNvPicPr/>
          <p:nvPr/>
        </p:nvPicPr>
        <p:blipFill rotWithShape="1">
          <a:blip r:embed="rId4"/>
          <a:srcRect l="10521"/>
          <a:stretch/>
        </p:blipFill>
        <p:spPr>
          <a:xfrm>
            <a:off x="1751162" y="2436530"/>
            <a:ext cx="7530055" cy="4119545"/>
          </a:xfrm>
          <a:prstGeom prst="rect">
            <a:avLst/>
          </a:prstGeom>
        </p:spPr>
      </p:pic>
      <p:pic>
        <p:nvPicPr>
          <p:cNvPr id="9" name="image421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408271" y="2593132"/>
            <a:ext cx="8968553" cy="405297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41154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5"/>
            <a:ext cx="10924540" cy="7467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你能描述这一天中空气质量指数的变化趋势吗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67751" y="1828800"/>
            <a:ext cx="10601864" cy="14928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:7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时到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时空气质量指数逐渐增大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,13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时到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时空气质量指数逐渐减小。</a:t>
            </a:r>
            <a:endParaRPr lang="zh-CN" altLang="zh-CN" sz="32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1525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5"/>
            <a:ext cx="10821023" cy="7443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三、下图是红星小学气象小组记录的某天白天气温统计图</a:t>
            </a:r>
            <a:r>
              <a:rPr lang="zh-CN" altLang="zh-CN" sz="32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en-US" sz="3200" dirty="0"/>
          </a:p>
        </p:txBody>
      </p:sp>
      <p:sp>
        <p:nvSpPr>
          <p:cNvPr id="6" name="矩形 5"/>
          <p:cNvSpPr/>
          <p:nvPr/>
        </p:nvSpPr>
        <p:spPr>
          <a:xfrm>
            <a:off x="583721" y="5124091"/>
            <a:ext cx="104322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气象小组的同学每隔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时测量</a:t>
            </a:r>
            <a:r>
              <a:rPr lang="zh-CN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一次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气温。</a:t>
            </a:r>
            <a:endParaRPr lang="zh-CN" altLang="en-US" dirty="0"/>
          </a:p>
        </p:txBody>
      </p:sp>
      <p:pic>
        <p:nvPicPr>
          <p:cNvPr id="8" name="image42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2231472" y="1651061"/>
            <a:ext cx="6246091" cy="3421916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526120" y="5124091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24650" y="5703838"/>
            <a:ext cx="109750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这一天白天的最高气温是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zh-CN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)℃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096000" y="5883449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722837" y="5899689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04837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312729" cy="7375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这一天白天的气温是如何变化的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sz="3200" dirty="0">
              <a:solidFill>
                <a:srgbClr val="00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974785" y="1811547"/>
            <a:ext cx="10429336" cy="14883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上午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时到下午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14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时</a:t>
            </a:r>
            <a:r>
              <a:rPr lang="zh-CN" altLang="zh-CN" sz="32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气温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逐步升高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下午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14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时到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18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时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/>
            </a:r>
            <a:b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气温逐步下降。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33100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5223" y="821065"/>
            <a:ext cx="10731260" cy="7375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请你再提出一个数学问题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并尝试解答</a:t>
            </a:r>
            <a:r>
              <a:rPr lang="zh-CN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endParaRPr lang="zh-CN" altLang="en-US" sz="3200" dirty="0">
              <a:solidFill>
                <a:srgbClr val="00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888521" y="1643888"/>
            <a:ext cx="10437962" cy="15781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提问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这一天白天的最低</a:t>
            </a:r>
            <a:r>
              <a:rPr lang="zh-CN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气温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是多少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?(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灵活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b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这一天白天的最低气温是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℃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E72582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74251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6" name="image5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896358"/>
            <a:ext cx="4382770" cy="8058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355" y="1871932"/>
            <a:ext cx="10601864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 3.2×□-1.2×□=72,□=(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李叔叔的果园收了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160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千克三华李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将这些三华李放在能盛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千克的筐里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还差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个筐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李叔叔准备了几个筐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337748" y="202567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36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62431" y="4187994"/>
            <a:ext cx="6096000" cy="1661993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160÷20=8(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个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8-2=6(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个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李叔叔准备了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个筐。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</TotalTime>
  <Words>439</Words>
  <Application>Microsoft Office PowerPoint</Application>
  <PresentationFormat>宽屏</PresentationFormat>
  <Paragraphs>60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6" baseType="lpstr">
      <vt:lpstr>Calibri</vt:lpstr>
      <vt:lpstr>方正大标宋_GBK</vt:lpstr>
      <vt:lpstr>Arial</vt:lpstr>
      <vt:lpstr>方正大标宋简体</vt:lpstr>
      <vt:lpstr>方正楷体_GBK</vt:lpstr>
      <vt:lpstr>Times New Roman</vt:lpstr>
      <vt:lpstr>方正小标宋_GBK</vt:lpstr>
      <vt:lpstr>微软雅黑</vt:lpstr>
      <vt:lpstr>Wingdings</vt:lpstr>
      <vt:lpstr>方正隶变_GBK</vt:lpstr>
      <vt:lpstr>方正黑体_GBK</vt:lpstr>
      <vt:lpstr>宋体</vt:lpstr>
      <vt:lpstr>方正仿宋_GBK</vt:lpstr>
      <vt:lpstr>方正魏碑_GBK</vt:lpstr>
      <vt:lpstr>汉仪雅酷黑 95W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228</cp:revision>
  <dcterms:created xsi:type="dcterms:W3CDTF">2019-06-19T02:08:00Z</dcterms:created>
  <dcterms:modified xsi:type="dcterms:W3CDTF">2026-03-23T08:58:48Z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