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5" r:id="rId3"/>
    <p:sldId id="496" r:id="rId4"/>
    <p:sldId id="497" r:id="rId5"/>
    <p:sldId id="427" r:id="rId6"/>
  </p:sldIdLst>
  <p:sldSz cx="12192000" cy="6858000"/>
  <p:notesSz cx="6858000" cy="9144000"/>
  <p:embeddedFontLst>
    <p:embeddedFont>
      <p:font typeface="方正大标宋简体" charset="-122"/>
      <p:regular r:id="rId7"/>
    </p:embeddedFont>
    <p:embeddedFont>
      <p:font typeface="方正大标宋_GBK" pitchFamily="65" charset="-122"/>
      <p:regular r:id="rId8"/>
    </p:embeddedFont>
    <p:embeddedFont>
      <p:font typeface="微软雅黑" pitchFamily="34" charset="-122"/>
      <p:regular r:id="rId9"/>
      <p:bold r:id="rId10"/>
    </p:embeddedFont>
    <p:embeddedFont>
      <p:font typeface="方正仿宋_GBK" pitchFamily="65" charset="-122"/>
      <p:regular r:id="rId11"/>
    </p:embeddedFont>
    <p:embeddedFont>
      <p:font typeface="方正黑体_GBK" pitchFamily="65" charset="-122"/>
      <p:regular r:id="rId12"/>
    </p:embeddedFont>
    <p:embeddedFont>
      <p:font typeface="NEU-BZ" pitchFamily="2" charset="-122"/>
      <p:regular r:id="rId13"/>
      <p:bold r:id="rId14"/>
      <p:italic r:id="rId15"/>
      <p:boldItalic r:id="rId16"/>
    </p:embeddedFont>
    <p:embeddedFont>
      <p:font typeface="方正隶变_GBK" pitchFamily="65" charset="-122"/>
      <p:regular r:id="rId17"/>
    </p:embeddedFont>
    <p:embeddedFont>
      <p:font typeface="方正书宋_GBK" pitchFamily="65" charset="-122"/>
      <p:regular r:id="rId18"/>
    </p:embeddedFont>
    <p:embeddedFont>
      <p:font typeface="方正小标宋_GBK" pitchFamily="65" charset="-122"/>
      <p:regular r:id="rId1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539" autoAdjust="0"/>
    <p:restoredTop sz="94660"/>
  </p:normalViewPr>
  <p:slideViewPr>
    <p:cSldViewPr snapToGrid="0">
      <p:cViewPr>
        <p:scale>
          <a:sx n="100" d="100"/>
          <a:sy n="100" d="100"/>
        </p:scale>
        <p:origin x="-1134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font" Target="fonts/font7.fntdata"/><Relationship Id="rId18" Type="http://schemas.openxmlformats.org/officeDocument/2006/relationships/font" Target="fonts/font12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font" Target="fonts/font1.fntdata"/><Relationship Id="rId12" Type="http://schemas.openxmlformats.org/officeDocument/2006/relationships/font" Target="fonts/font6.fntdata"/><Relationship Id="rId17" Type="http://schemas.openxmlformats.org/officeDocument/2006/relationships/font" Target="fonts/font11.fntdata"/><Relationship Id="rId2" Type="http://schemas.openxmlformats.org/officeDocument/2006/relationships/slide" Target="slides/slide1.xml"/><Relationship Id="rId16" Type="http://schemas.openxmlformats.org/officeDocument/2006/relationships/font" Target="fonts/font10.fntdata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5.fntdata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9.fntdata"/><Relationship Id="rId23" Type="http://schemas.openxmlformats.org/officeDocument/2006/relationships/theme" Target="theme/theme1.xml"/><Relationship Id="rId10" Type="http://schemas.openxmlformats.org/officeDocument/2006/relationships/font" Target="fonts/font4.fntdata"/><Relationship Id="rId19" Type="http://schemas.openxmlformats.org/officeDocument/2006/relationships/font" Target="fonts/font13.fntdata"/><Relationship Id="rId4" Type="http://schemas.openxmlformats.org/officeDocument/2006/relationships/slide" Target="slides/slide3.xml"/><Relationship Id="rId9" Type="http://schemas.openxmlformats.org/officeDocument/2006/relationships/font" Target="fonts/font3.fntdata"/><Relationship Id="rId14" Type="http://schemas.openxmlformats.org/officeDocument/2006/relationships/font" Target="fonts/font8.fntdata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2026-3-11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2026-3-11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9.xml"/><Relationship Id="rId1" Type="http://schemas.openxmlformats.org/officeDocument/2006/relationships/tags" Target="../tags/tag68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街心广场 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(2)</a:t>
            </a:r>
            <a:endParaRPr lang="zh-CN" altLang="zh-CN" sz="6000" dirty="0">
              <a:latin typeface="方正大标宋_GBK" pitchFamily="65" charset="-122"/>
              <a:ea typeface="方正大标宋_GBK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5" y="4144101"/>
            <a:ext cx="3290349" cy="391763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64627"/>
            <a:ext cx="3168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494B553E-FAC2-5E19-0945-FF066CCF4BD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19125" y="861095"/>
            <a:ext cx="10892790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一、理解题意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正确填空。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1. 7.4×2.6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的积是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位小数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,9.03×5.8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的积是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位小数。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2.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根据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15×63=945,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在括号里填上合适的数。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1.5×6.3=(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	15×0.63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=(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)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1.5×0.63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=(          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0.15×6.3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=(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仿宋_GBK"/>
                <a:cs typeface="Times New Roman"/>
              </a:rPr>
              <a:t>       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404533" y="1836936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两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405283" y="1836936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三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888477" y="4094361"/>
            <a:ext cx="94769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9.45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441552" y="4122936"/>
            <a:ext cx="94769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9.45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008073" y="4875411"/>
            <a:ext cx="116570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0.945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480473" y="4865886"/>
            <a:ext cx="127470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0.945 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42341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38175" y="861094"/>
            <a:ext cx="10763250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二、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毛毛的计算器上的小数点无法显示了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请你帮他写出正确的得数。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871677"/>
              </p:ext>
            </p:extLst>
          </p:nvPr>
        </p:nvGraphicFramePr>
        <p:xfrm>
          <a:off x="1339850" y="2705100"/>
          <a:ext cx="9623424" cy="3295650"/>
        </p:xfrm>
        <a:graphic>
          <a:graphicData uri="http://schemas.openxmlformats.org/drawingml/2006/table">
            <a:tbl>
              <a:tblPr firstRow="1" firstCol="1" bandRow="1"/>
              <a:tblGrid>
                <a:gridCol w="3207808"/>
                <a:gridCol w="3207808"/>
                <a:gridCol w="3207808"/>
              </a:tblGrid>
              <a:tr h="3295650"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13.22×0.7</a:t>
                      </a:r>
                    </a:p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endParaRPr lang="zh-CN" sz="3400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(</a:t>
                      </a:r>
                      <a:r>
                        <a:rPr lang="en-US" sz="3400" dirty="0" smtClean="0">
                          <a:solidFill>
                            <a:srgbClr val="FF00FF"/>
                          </a:solidFill>
                          <a:effectLst/>
                          <a:latin typeface="Times New Roman"/>
                          <a:ea typeface="方正仿宋_GBK"/>
                          <a:cs typeface="Times New Roman"/>
                        </a:rPr>
                        <a:t>                </a:t>
                      </a:r>
                      <a:r>
                        <a:rPr lang="en-US" sz="34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 </a:t>
                      </a:r>
                      <a:r>
                        <a:rPr lang="en-US" sz="3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)</a:t>
                      </a:r>
                      <a:endParaRPr lang="zh-CN" sz="3400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0.09×0.12</a:t>
                      </a:r>
                    </a:p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endParaRPr lang="zh-CN" sz="3400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(</a:t>
                      </a:r>
                      <a:r>
                        <a:rPr lang="en-US" sz="3400" dirty="0" smtClean="0">
                          <a:solidFill>
                            <a:srgbClr val="FF00FF"/>
                          </a:solidFill>
                          <a:effectLst/>
                          <a:latin typeface="Times New Roman"/>
                          <a:ea typeface="方正仿宋_GBK"/>
                          <a:cs typeface="Times New Roman"/>
                        </a:rPr>
                        <a:t>                </a:t>
                      </a:r>
                      <a:r>
                        <a:rPr lang="en-US" sz="34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 </a:t>
                      </a:r>
                      <a:r>
                        <a:rPr lang="en-US" sz="3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)</a:t>
                      </a:r>
                      <a:endParaRPr lang="zh-CN" sz="3400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0.25×17</a:t>
                      </a:r>
                    </a:p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endParaRPr lang="zh-CN" sz="3400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(</a:t>
                      </a:r>
                      <a:r>
                        <a:rPr lang="zh-CN" sz="3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　</a:t>
                      </a:r>
                      <a:r>
                        <a:rPr lang="en-US" altLang="zh-CN" sz="34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        </a:t>
                      </a:r>
                      <a:r>
                        <a:rPr lang="zh-CN" sz="3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　</a:t>
                      </a:r>
                      <a:r>
                        <a:rPr lang="en-US" sz="3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)</a:t>
                      </a:r>
                      <a:endParaRPr lang="zh-CN" sz="3400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矩形 7"/>
          <p:cNvSpPr/>
          <p:nvPr/>
        </p:nvSpPr>
        <p:spPr>
          <a:xfrm>
            <a:off x="2338675" y="3963556"/>
            <a:ext cx="1056700" cy="877163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9254</a:t>
            </a:r>
            <a:endParaRPr lang="zh-CN" altLang="en-US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506271" y="3963556"/>
            <a:ext cx="1274708" cy="877163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00108</a:t>
            </a:r>
            <a:endParaRPr lang="zh-CN" altLang="en-US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953254" y="3956575"/>
            <a:ext cx="838691" cy="877163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425</a:t>
            </a:r>
            <a:endParaRPr lang="zh-CN" altLang="en-US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417523" y="5189736"/>
            <a:ext cx="116570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9.254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470819" y="5208785"/>
            <a:ext cx="138371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0.0108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908276" y="5208785"/>
            <a:ext cx="94769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4.25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752474" y="861095"/>
            <a:ext cx="10067925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三、根据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26×18=468,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在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□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里填上适当的数。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1" y="1905000"/>
            <a:ext cx="9436192" cy="178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矩形 7"/>
          <p:cNvSpPr/>
          <p:nvPr/>
        </p:nvSpPr>
        <p:spPr>
          <a:xfrm>
            <a:off x="1200150" y="3800475"/>
            <a:ext cx="10473690" cy="2185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24×2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=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15×3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=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22×4=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0.24×2=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       1.5×0.3=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    22×0.4=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464552" y="1943100"/>
            <a:ext cx="72968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</a:rPr>
              <a:t>2.6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145051" y="1961435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</a:rPr>
              <a:t>18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512802" y="1951910"/>
            <a:ext cx="72968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</a:rPr>
              <a:t>2.6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164726" y="1970245"/>
            <a:ext cx="72968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方正书宋_GBK"/>
              </a:rPr>
              <a:t>1.8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397877" y="3022997"/>
            <a:ext cx="94769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方正书宋_GBK"/>
              </a:rPr>
              <a:t>0.26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087901" y="3031807"/>
            <a:ext cx="72968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方正书宋_GBK"/>
              </a:rPr>
              <a:t>1.8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495683" y="3031807"/>
            <a:ext cx="72968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</a:rPr>
              <a:t>2.6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8109507" y="3012042"/>
            <a:ext cx="83869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方正书宋_GBK"/>
              </a:rPr>
              <a:t>180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680508" y="411341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48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166658" y="411341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45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9519458" y="3861325"/>
            <a:ext cx="620683" cy="100796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20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88</a:t>
            </a:r>
            <a:endParaRPr lang="zh-CN" altLang="zh-CN" sz="3400" dirty="0">
              <a:solidFill>
                <a:srgbClr val="E72582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969371" y="5142111"/>
            <a:ext cx="94769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0.48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6531852" y="5148659"/>
            <a:ext cx="94769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0.45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9788805" y="4823500"/>
            <a:ext cx="729687" cy="100796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20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8.8</a:t>
            </a:r>
            <a:endParaRPr lang="zh-CN" altLang="zh-CN" sz="3400" dirty="0">
              <a:solidFill>
                <a:srgbClr val="E72582"/>
              </a:solidFill>
              <a:latin typeface="NEU-BZ"/>
              <a:ea typeface="方正书宋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2" grpId="0"/>
      <p:bldP spid="13" grpId="0"/>
      <p:bldP spid="14" grpId="0"/>
      <p:bldP spid="15" grpId="0"/>
      <p:bldP spid="16" grpId="0"/>
      <p:bldP spid="17" grpId="0"/>
      <p:bldP spid="11" grpId="0"/>
      <p:bldP spid="18" grpId="0"/>
      <p:bldP spid="19" grpId="0"/>
      <p:bldP spid="20" grpId="0"/>
      <p:bldP spid="21" grpId="0"/>
      <p:bldP spid="2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</TotalTime>
  <Words>139</Words>
  <Application>Microsoft Office PowerPoint</Application>
  <PresentationFormat>自定义</PresentationFormat>
  <Paragraphs>59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20" baseType="lpstr">
      <vt:lpstr>Arial</vt:lpstr>
      <vt:lpstr>宋体</vt:lpstr>
      <vt:lpstr>方正大标宋简体</vt:lpstr>
      <vt:lpstr>方正大标宋_GBK</vt:lpstr>
      <vt:lpstr>Times New Roman</vt:lpstr>
      <vt:lpstr>微软雅黑</vt:lpstr>
      <vt:lpstr>方正仿宋_GBK</vt:lpstr>
      <vt:lpstr>方正黑体_GBK</vt:lpstr>
      <vt:lpstr>汉仪雅酷黑 95W</vt:lpstr>
      <vt:lpstr>NEU-BZ</vt:lpstr>
      <vt:lpstr>方正隶变_GBK</vt:lpstr>
      <vt:lpstr>方正书宋_GBK</vt:lpstr>
      <vt:lpstr>Wingdings</vt:lpstr>
      <vt:lpstr>方正小标宋_GBK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237</cp:revision>
  <dcterms:created xsi:type="dcterms:W3CDTF">2019-06-19T02:08:00Z</dcterms:created>
  <dcterms:modified xsi:type="dcterms:W3CDTF">2026-03-11T07:51:53Z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