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45" r:id="rId6"/>
    <p:sldId id="537" r:id="rId7"/>
    <p:sldId id="538" r:id="rId8"/>
    <p:sldId id="546" r:id="rId9"/>
    <p:sldId id="427" r:id="rId10"/>
  </p:sldIdLst>
  <p:sldSz cx="12192000" cy="6858000"/>
  <p:notesSz cx="6858000" cy="9144000"/>
  <p:embeddedFontLst>
    <p:embeddedFont>
      <p:font typeface="方正魏碑_GBK" panose="03000509000000000000" pitchFamily="65" charset="-122"/>
      <p:regular r:id="rId11"/>
    </p:embeddedFont>
    <p:embeddedFont>
      <p:font typeface="方正隶变_GBK" panose="03000509000000000000" pitchFamily="65" charset="-122"/>
      <p:regular r:id="rId12"/>
    </p:embeddedFont>
    <p:embeddedFont>
      <p:font typeface="方正大标宋简体" panose="02010600030101010101" charset="-122"/>
      <p:regular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方正黑体_GBK" panose="03000509000000000000" pitchFamily="65" charset="-122"/>
      <p:regular r:id="rId16"/>
    </p:embeddedFont>
    <p:embeddedFont>
      <p:font typeface="方正大标宋_GBK" panose="03000509000000000000" pitchFamily="65" charset="-122"/>
      <p:regular r:id="rId17"/>
    </p:embeddedFont>
    <p:embeddedFont>
      <p:font typeface="方正楷体_GBK" panose="03000509000000000000" pitchFamily="65" charset="-122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方正小标宋_GBK" panose="03000509000000000000" pitchFamily="65" charset="-122"/>
      <p:regular r:id="rId23"/>
    </p:embeddedFont>
    <p:embeddedFont>
      <p:font typeface="方正仿宋_GBK" panose="03000509000000000000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统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计与概率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41079"/>
            <a:ext cx="1079164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一、我国四座名山主峰的大致高度如下表。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179414"/>
              </p:ext>
            </p:extLst>
          </p:nvPr>
        </p:nvGraphicFramePr>
        <p:xfrm>
          <a:off x="1035169" y="1718242"/>
          <a:ext cx="9290652" cy="1547726"/>
        </p:xfrm>
        <a:graphic>
          <a:graphicData uri="http://schemas.openxmlformats.org/drawingml/2006/table">
            <a:tbl>
              <a:tblPr firstRow="1" firstCol="1" bandRow="1"/>
              <a:tblGrid>
                <a:gridCol w="2212060"/>
                <a:gridCol w="1769648"/>
                <a:gridCol w="1769648"/>
                <a:gridCol w="1769648"/>
                <a:gridCol w="1769648"/>
              </a:tblGrid>
              <a:tr h="7084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山名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泰山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华山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黄山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庐山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8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海拔</a:t>
                      </a: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米</a:t>
                      </a: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1600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2200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1900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1500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33794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根据表中的数据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完成右面的条形统计图。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7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681848" y="1682159"/>
            <a:ext cx="5659231" cy="4765944"/>
          </a:xfrm>
          <a:prstGeom prst="rect">
            <a:avLst/>
          </a:prstGeom>
        </p:spPr>
      </p:pic>
      <p:pic>
        <p:nvPicPr>
          <p:cNvPr id="9" name="image47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587576" y="1682159"/>
            <a:ext cx="5847774" cy="492472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861093"/>
            <a:ext cx="1075714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格代表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的主峰最高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主峰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最矮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它们相差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69884" y="106660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90872" y="18952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华山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31884" y="189523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庐山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5084" y="2601578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861093"/>
            <a:ext cx="10757140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请根据统计图中的信息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提出一个数学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并解答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5774" y="1802921"/>
            <a:ext cx="823822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泰山比华山矮多少米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灵活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2200-1600=600(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泰山比华山矮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972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3094"/>
            <a:ext cx="11006455" cy="1709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二、王阿姨家开了一间水果批发店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上星期她统计了自家水果店葡萄的销售情况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如下图。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上星期葡萄销售情况统计图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7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226509" y="2635063"/>
            <a:ext cx="5536675" cy="40072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3"/>
            <a:ext cx="1087791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上星期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王阿姨家的水果批发店星期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销售的葡萄最多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星期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销售的葡萄最少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最多的一天与最少的一天相差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上星期平均每天销售葡萄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88911" y="106660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91032" y="186136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01373" y="2669280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04790" y="3429000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3"/>
            <a:ext cx="10877910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预测一下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这个星期她家应该多进葡萄还是少进葡萄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并说明你的理由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6981" y="2665562"/>
            <a:ext cx="8497019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这个星期她家应该多进葡萄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因为从统计图可以看出葡萄销量在上升。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8879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371</Words>
  <Application>Microsoft Office PowerPoint</Application>
  <PresentationFormat>宽屏</PresentationFormat>
  <Paragraphs>55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方正魏碑_GBK</vt:lpstr>
      <vt:lpstr>方正隶变_GBK</vt:lpstr>
      <vt:lpstr>方正大标宋简体</vt:lpstr>
      <vt:lpstr>微软雅黑</vt:lpstr>
      <vt:lpstr>方正黑体_GBK</vt:lpstr>
      <vt:lpstr>Wingdings</vt:lpstr>
      <vt:lpstr>方正大标宋_GBK</vt:lpstr>
      <vt:lpstr>宋体</vt:lpstr>
      <vt:lpstr>方正楷体_GBK</vt:lpstr>
      <vt:lpstr>Calibri</vt:lpstr>
      <vt:lpstr>方正小标宋_GBK</vt:lpstr>
      <vt:lpstr>方正仿宋_GBK</vt:lpstr>
      <vt:lpstr>Arial</vt:lpstr>
      <vt:lpstr>汉仪雅酷黑 95W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2026-03-24T01:14:13Z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