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497" r:id="rId5"/>
    <p:sldId id="498" r:id="rId6"/>
    <p:sldId id="499" r:id="rId7"/>
    <p:sldId id="427" r:id="rId8"/>
  </p:sldIdLst>
  <p:sldSz cx="12192000" cy="6858000"/>
  <p:notesSz cx="6858000" cy="9144000"/>
  <p:embeddedFontLst>
    <p:embeddedFont>
      <p:font typeface="方正仿宋_GBK" pitchFamily="65" charset="-122"/>
      <p:regular r:id="rId9"/>
    </p:embeddedFont>
    <p:embeddedFont>
      <p:font typeface="Cambria Math" pitchFamily="18" charset="0"/>
      <p:regular r:id="rId10"/>
    </p:embeddedFont>
    <p:embeddedFont>
      <p:font typeface="NEU-BZ" pitchFamily="2" charset="-122"/>
      <p:regular r:id="rId11"/>
      <p:bold r:id="rId12"/>
      <p:italic r:id="rId13"/>
      <p:boldItalic r:id="rId14"/>
    </p:embeddedFont>
    <p:embeddedFont>
      <p:font typeface="方正书宋_GBK" pitchFamily="65" charset="-122"/>
      <p:regular r:id="rId15"/>
    </p:embeddedFont>
    <p:embeddedFont>
      <p:font typeface="方正大标宋简体" charset="-122"/>
      <p:regular r:id="rId16"/>
    </p:embeddedFont>
    <p:embeddedFont>
      <p:font typeface="微软雅黑" pitchFamily="34" charset="-122"/>
      <p:regular r:id="rId17"/>
      <p:bold r:id="rId18"/>
    </p:embeddedFont>
    <p:embeddedFont>
      <p:font typeface="方正小标宋_GBK" pitchFamily="65" charset="-122"/>
      <p:regular r:id="rId19"/>
    </p:embeddedFont>
    <p:embeddedFont>
      <p:font typeface="方正隶变_GBK" pitchFamily="65" charset="-122"/>
      <p:regular r:id="rId20"/>
    </p:embeddedFont>
    <p:embeddedFont>
      <p:font typeface="方正大标宋_GBK" pitchFamily="65" charset="-122"/>
      <p:regular r:id="rId21"/>
    </p:embeddedFont>
    <p:embeddedFont>
      <p:font typeface="方正黑体_GBK" pitchFamily="65" charset="-122"/>
      <p:regular r:id="rId2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commentAuthors" Target="commentAuthor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2026-2-25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TIF"/><Relationship Id="rId3" Type="http://schemas.openxmlformats.org/officeDocument/2006/relationships/image" Target="../media/image3.png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7.png"/><Relationship Id="rId5" Type="http://schemas.openxmlformats.org/officeDocument/2006/relationships/image" Target="../media/image6.TIF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17.TIF"/><Relationship Id="rId4" Type="http://schemas.openxmlformats.org/officeDocument/2006/relationships/image" Target="../media/image16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en-US" sz="6000" dirty="0">
                <a:latin typeface="方正大标宋_GBK" pitchFamily="65" charset="-122"/>
                <a:ea typeface="方正大标宋_GBK" pitchFamily="65" charset="-122"/>
              </a:rPr>
              <a:t>小数的意义 </a:t>
            </a:r>
            <a:r>
              <a:rPr lang="en-US" altLang="zh-CN" sz="6000" dirty="0" smtClean="0">
                <a:latin typeface="方正大标宋_GBK" pitchFamily="65" charset="-122"/>
                <a:ea typeface="方正大标宋_GBK" pitchFamily="65" charset="-122"/>
              </a:rPr>
              <a:t>(</a:t>
            </a:r>
            <a:r>
              <a:rPr lang="zh-CN" altLang="en-US" sz="6000" dirty="0" smtClean="0">
                <a:latin typeface="方正大标宋_GBK" pitchFamily="65" charset="-122"/>
                <a:ea typeface="方正大标宋_GBK" pitchFamily="65" charset="-122"/>
              </a:rPr>
              <a:t>一</a:t>
            </a:r>
            <a:r>
              <a:rPr lang="en-US" altLang="zh-CN" sz="6000" dirty="0" smtClean="0">
                <a:latin typeface="方正大标宋_GBK" pitchFamily="65" charset="-122"/>
                <a:ea typeface="方正大标宋_GBK" pitchFamily="65" charset="-122"/>
              </a:rPr>
              <a:t>)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4544" y="861095"/>
            <a:ext cx="10826405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一、下面每个数中的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“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6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分别表示什么意思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?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连一连。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8" name="image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96524" y="1900182"/>
            <a:ext cx="10402443" cy="2290817"/>
          </a:xfrm>
          <a:prstGeom prst="rect">
            <a:avLst/>
          </a:prstGeom>
        </p:spPr>
      </p:pic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1662433" y="2709205"/>
            <a:ext cx="3195317" cy="79599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H="1">
            <a:off x="1662433" y="2650002"/>
            <a:ext cx="1597658" cy="91440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H="1">
            <a:off x="3260091" y="2650002"/>
            <a:ext cx="1326517" cy="91440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7215508" y="2709205"/>
            <a:ext cx="1842767" cy="79599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8777608" y="2709205"/>
            <a:ext cx="1718942" cy="855197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H="1">
            <a:off x="7215508" y="2709205"/>
            <a:ext cx="2971800" cy="79599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66750" y="861095"/>
            <a:ext cx="6589183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二、想一想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填一填。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790575" y="1672857"/>
                <a:ext cx="10721340" cy="342606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514350" indent="-514350">
                  <a:lnSpc>
                    <a:spcPct val="200000"/>
                  </a:lnSpc>
                  <a:spcAft>
                    <a:spcPts val="0"/>
                  </a:spcAft>
                  <a:buAutoNum type="arabicPeriod"/>
                </a:pPr>
                <a:r>
                  <a:rPr lang="en-US" altLang="zh-CN" sz="3400" dirty="0" smtClean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               </a:t>
                </a:r>
                <a:r>
                  <a:rPr lang="zh-CN" altLang="zh-CN" sz="3400" dirty="0" smtClean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中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的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2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份是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000000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(</m:t>
                        </m:r>
                        <m:r>
                          <a:rPr lang="en-US" altLang="zh-CN" sz="3400" b="0" i="0" smtClean="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           </m:t>
                        </m:r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)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(</m:t>
                        </m:r>
                        <m:r>
                          <a:rPr lang="en-US" altLang="zh-CN" sz="3400" b="0" i="0" smtClean="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           </m:t>
                        </m:r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)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,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也可以表示为</a:t>
                </a:r>
                <a:r>
                  <a:rPr lang="en-US" altLang="zh-CN" sz="3400" dirty="0" smtClean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(         </a:t>
                </a:r>
                <a:r>
                  <a:rPr lang="en-US" altLang="zh-CN" sz="3400" dirty="0" smtClean="0">
                    <a:solidFill>
                      <a:srgbClr val="FF00FF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 </a:t>
                </a:r>
                <a:r>
                  <a:rPr lang="en-US" altLang="zh-CN" sz="3400" dirty="0" smtClean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 );</a:t>
                </a:r>
              </a:p>
              <a:p>
                <a:pPr>
                  <a:lnSpc>
                    <a:spcPct val="20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                    </a:t>
                </a:r>
                <a:r>
                  <a:rPr lang="zh-CN" altLang="zh-CN" sz="3400" dirty="0" smtClean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中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的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58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份是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000000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(</m:t>
                        </m:r>
                        <m:r>
                          <a:rPr lang="en-US" altLang="zh-CN" sz="3400" b="0" i="0" smtClean="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               </m:t>
                        </m:r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)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(</m:t>
                        </m:r>
                        <m:r>
                          <a:rPr lang="en-US" altLang="zh-CN" sz="3400" b="0" i="0" smtClean="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              </m:t>
                        </m:r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)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,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也可以表示为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(</a:t>
                </a:r>
                <a:r>
                  <a:rPr lang="en-US" altLang="zh-CN" sz="3400" dirty="0">
                    <a:solidFill>
                      <a:srgbClr val="FF00FF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 </a:t>
                </a:r>
                <a:r>
                  <a:rPr lang="en-US" altLang="zh-CN" sz="3400" dirty="0" smtClean="0">
                    <a:solidFill>
                      <a:srgbClr val="FF00FF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           </a:t>
                </a:r>
                <a:r>
                  <a:rPr lang="en-US" altLang="zh-CN" sz="3400" dirty="0" smtClean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 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)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。</a:t>
                </a:r>
                <a:endParaRPr lang="zh-CN" altLang="zh-CN" sz="3400" dirty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0575" y="1672857"/>
                <a:ext cx="10721340" cy="3426066"/>
              </a:xfrm>
              <a:prstGeom prst="rect">
                <a:avLst/>
              </a:prstGeom>
              <a:blipFill rotWithShape="1">
                <a:blip r:embed="rId4"/>
                <a:stretch>
                  <a:fillRect l="-1422" r="-9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image2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320799" y="1691906"/>
            <a:ext cx="1603375" cy="1555359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1" name="矩形 10"/>
              <p:cNvSpPr/>
              <p:nvPr/>
            </p:nvSpPr>
            <p:spPr>
              <a:xfrm>
                <a:off x="5264877" y="2190383"/>
                <a:ext cx="505267" cy="5539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3000" smtClean="0">
                          <a:solidFill>
                            <a:srgbClr val="E72582"/>
                          </a:solidFill>
                          <a:latin typeface="Cambria Math"/>
                          <a:ea typeface="方正书宋_GBK"/>
                          <a:cs typeface="Times New Roman"/>
                        </a:rPr>
                        <m:t>2</m:t>
                      </m:r>
                    </m:oMath>
                  </m:oMathPara>
                </a14:m>
                <a:endParaRPr lang="zh-CN" altLang="en-US" sz="30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64877" y="2190383"/>
                <a:ext cx="505267" cy="553998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矩形 11"/>
              <p:cNvSpPr/>
              <p:nvPr/>
            </p:nvSpPr>
            <p:spPr>
              <a:xfrm>
                <a:off x="5133975" y="2745383"/>
                <a:ext cx="718466" cy="5539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3000" smtClean="0">
                          <a:solidFill>
                            <a:srgbClr val="E72582"/>
                          </a:solidFill>
                          <a:latin typeface="Cambria Math"/>
                          <a:ea typeface="方正书宋_GBK"/>
                          <a:cs typeface="Times New Roman"/>
                        </a:rPr>
                        <m:t>10</m:t>
                      </m:r>
                    </m:oMath>
                  </m:oMathPara>
                </a14:m>
                <a:endParaRPr lang="zh-CN" altLang="en-US" sz="30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12" name="矩形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33975" y="2745383"/>
                <a:ext cx="718466" cy="553998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矩形 12"/>
          <p:cNvSpPr/>
          <p:nvPr/>
        </p:nvSpPr>
        <p:spPr>
          <a:xfrm>
            <a:off x="9131581" y="2434034"/>
            <a:ext cx="7296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0.2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14" name="image3.jpeg"/>
          <p:cNvPicPr/>
          <p:nvPr/>
        </p:nvPicPr>
        <p:blipFill>
          <a:blip r:embed="rId8"/>
          <a:stretch>
            <a:fillRect/>
          </a:stretch>
        </p:blipFill>
        <p:spPr>
          <a:xfrm>
            <a:off x="1320798" y="3420744"/>
            <a:ext cx="1603375" cy="160337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5" name="矩形 14"/>
              <p:cNvSpPr/>
              <p:nvPr/>
            </p:nvSpPr>
            <p:spPr>
              <a:xfrm>
                <a:off x="5528860" y="3856236"/>
                <a:ext cx="718466" cy="5539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3000" smtClean="0">
                          <a:solidFill>
                            <a:srgbClr val="E72582"/>
                          </a:solidFill>
                          <a:latin typeface="Cambria Math"/>
                          <a:ea typeface="方正书宋_GBK"/>
                          <a:cs typeface="Times New Roman"/>
                        </a:rPr>
                        <m:t>58</m:t>
                      </m:r>
                    </m:oMath>
                  </m:oMathPara>
                </a14:m>
                <a:endParaRPr lang="zh-CN" altLang="en-US" sz="30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15" name="矩形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28860" y="3856236"/>
                <a:ext cx="718466" cy="553998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矩形 15"/>
              <p:cNvSpPr/>
              <p:nvPr/>
            </p:nvSpPr>
            <p:spPr>
              <a:xfrm>
                <a:off x="5374214" y="4433689"/>
                <a:ext cx="931665" cy="5539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3000" smtClean="0">
                          <a:solidFill>
                            <a:srgbClr val="E72582"/>
                          </a:solidFill>
                          <a:latin typeface="Cambria Math"/>
                          <a:ea typeface="方正书宋_GBK"/>
                          <a:cs typeface="Times New Roman"/>
                        </a:rPr>
                        <m:t>100</m:t>
                      </m:r>
                    </m:oMath>
                  </m:oMathPara>
                </a14:m>
                <a:endParaRPr lang="zh-CN" altLang="en-US" sz="30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16" name="矩形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74214" y="4433689"/>
                <a:ext cx="931665" cy="553998"/>
              </a:xfrm>
              <a:prstGeom prst="rect">
                <a:avLst/>
              </a:prstGeom>
              <a:blipFill rotWithShape="1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矩形 16"/>
          <p:cNvSpPr/>
          <p:nvPr/>
        </p:nvSpPr>
        <p:spPr>
          <a:xfrm>
            <a:off x="9632177" y="4106862"/>
            <a:ext cx="9476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0.58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5" grpId="0"/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685800" y="1104900"/>
                <a:ext cx="9010650" cy="215180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2.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把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“1”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平均分成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1000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份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,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其中的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123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份是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000000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(</m:t>
                        </m:r>
                        <m:r>
                          <a:rPr lang="zh-CN" altLang="zh-CN" sz="3400" i="1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　</m:t>
                        </m:r>
                        <m:r>
                          <a:rPr lang="en-US" altLang="zh-CN" sz="3400" b="0" i="1" smtClean="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          </m:t>
                        </m:r>
                        <m:r>
                          <a:rPr lang="zh-CN" altLang="zh-CN" sz="3400" i="1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　</m:t>
                        </m:r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)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(</m:t>
                        </m:r>
                        <m:r>
                          <a:rPr lang="zh-CN" altLang="zh-CN" sz="3400" i="1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　</m:t>
                        </m:r>
                        <m:r>
                          <a:rPr lang="en-US" altLang="zh-CN" sz="3400" b="0" i="1" smtClean="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         </m:t>
                        </m:r>
                        <m:r>
                          <a:rPr lang="zh-CN" altLang="zh-CN" sz="3400" i="1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　</m:t>
                        </m:r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)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,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也可以表示为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(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　</a:t>
                </a:r>
                <a:r>
                  <a:rPr lang="en-US" altLang="zh-CN" sz="3400" dirty="0" smtClean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         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　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)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。</a:t>
                </a:r>
                <a:endParaRPr lang="zh-CN" altLang="zh-CN" sz="3400" dirty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5800" y="1104900"/>
                <a:ext cx="9010650" cy="2151808"/>
              </a:xfrm>
              <a:prstGeom prst="rect">
                <a:avLst/>
              </a:prstGeom>
              <a:blipFill rotWithShape="1">
                <a:blip r:embed="rId4"/>
                <a:stretch>
                  <a:fillRect l="-1894" b="-5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1217819" y="2198465"/>
                <a:ext cx="931665" cy="5539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3000" smtClean="0">
                          <a:solidFill>
                            <a:srgbClr val="E72582"/>
                          </a:solidFill>
                          <a:latin typeface="Cambria Math"/>
                          <a:ea typeface="方正书宋_GBK"/>
                          <a:cs typeface="Times New Roman"/>
                        </a:rPr>
                        <m:t>123</m:t>
                      </m:r>
                    </m:oMath>
                  </m:oMathPara>
                </a14:m>
                <a:endParaRPr lang="zh-CN" altLang="en-US" sz="30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17819" y="2198465"/>
                <a:ext cx="931665" cy="553998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矩形 7"/>
              <p:cNvSpPr/>
              <p:nvPr/>
            </p:nvSpPr>
            <p:spPr>
              <a:xfrm>
                <a:off x="1062311" y="2794968"/>
                <a:ext cx="1144864" cy="5539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3000" smtClean="0">
                          <a:solidFill>
                            <a:srgbClr val="E72582"/>
                          </a:solidFill>
                          <a:latin typeface="Cambria Math"/>
                          <a:ea typeface="方正书宋_GBK"/>
                          <a:cs typeface="Times New Roman"/>
                        </a:rPr>
                        <m:t>1000</m:t>
                      </m:r>
                    </m:oMath>
                  </m:oMathPara>
                </a14:m>
                <a:endParaRPr lang="zh-CN" altLang="en-US" sz="30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2311" y="2794968"/>
                <a:ext cx="1144864" cy="553998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矩形 8"/>
          <p:cNvSpPr/>
          <p:nvPr/>
        </p:nvSpPr>
        <p:spPr>
          <a:xfrm>
            <a:off x="5808423" y="2410991"/>
            <a:ext cx="116570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0.123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609599" y="942976"/>
                <a:ext cx="10902315" cy="311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3.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把下面的分数改写成小数。</a:t>
                </a:r>
                <a:endParaRPr lang="zh-CN" altLang="zh-CN" sz="3400" dirty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000000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=(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　</a:t>
                </a:r>
                <a:r>
                  <a:rPr lang="en-US" altLang="zh-CN" sz="3400" dirty="0" smtClean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      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　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)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　　　　</a:t>
                </a:r>
                <a:r>
                  <a:rPr lang="en-US" altLang="zh-CN" sz="3400" dirty="0" smtClean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		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000000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43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100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=(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　</a:t>
                </a:r>
                <a:r>
                  <a:rPr lang="en-US" altLang="zh-CN" sz="3400" dirty="0" smtClean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      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　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)</a:t>
                </a:r>
                <a:endParaRPr lang="zh-CN" altLang="zh-CN" sz="3400" dirty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000000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215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1000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=(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　</a:t>
                </a:r>
                <a:r>
                  <a:rPr lang="en-US" altLang="zh-CN" sz="3400" dirty="0" smtClean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         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　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)	</a:t>
                </a:r>
                <a:r>
                  <a:rPr lang="en-US" altLang="zh-CN" sz="3400" dirty="0" smtClean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		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000000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56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1000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=(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　</a:t>
                </a:r>
                <a:r>
                  <a:rPr lang="en-US" altLang="zh-CN" sz="3400" dirty="0" smtClean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       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　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)</a:t>
                </a:r>
                <a:endParaRPr lang="zh-CN" altLang="zh-CN" sz="3400" dirty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599" y="942976"/>
                <a:ext cx="10902315" cy="3117777"/>
              </a:xfrm>
              <a:prstGeom prst="rect">
                <a:avLst/>
              </a:prstGeom>
              <a:blipFill rotWithShape="1">
                <a:blip r:embed="rId4"/>
                <a:stretch>
                  <a:fillRect l="-15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矩形 5"/>
          <p:cNvSpPr/>
          <p:nvPr/>
        </p:nvSpPr>
        <p:spPr>
          <a:xfrm>
            <a:off x="1819871" y="2094111"/>
            <a:ext cx="7296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0.3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422377" y="2107208"/>
            <a:ext cx="9476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0.43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56139" y="3253311"/>
            <a:ext cx="116570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0.215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532448" y="3252048"/>
            <a:ext cx="116570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0.056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8175" y="942975"/>
            <a:ext cx="7165985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三、用数表示下面的涂色部分。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8" name="image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13990" y="1898332"/>
            <a:ext cx="5301060" cy="3331866"/>
          </a:xfrm>
          <a:prstGeom prst="rect">
            <a:avLst/>
          </a:prstGeom>
        </p:spPr>
      </p:pic>
      <p:pic>
        <p:nvPicPr>
          <p:cNvPr id="9" name="image5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7062787" y="1898332"/>
            <a:ext cx="4338638" cy="3329404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2990672" y="1898332"/>
            <a:ext cx="9476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1.24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80947" y="4527232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1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038297" y="4527231"/>
            <a:ext cx="7296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0.2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743272" y="4511038"/>
            <a:ext cx="9476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0.04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848547" y="1898332"/>
            <a:ext cx="9476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3.02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924622" y="4520562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3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0077272" y="4456745"/>
            <a:ext cx="9476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0.02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</TotalTime>
  <Words>180</Words>
  <Application>Microsoft Office PowerPoint</Application>
  <PresentationFormat>自定义</PresentationFormat>
  <Paragraphs>48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3" baseType="lpstr">
      <vt:lpstr>Arial</vt:lpstr>
      <vt:lpstr>宋体</vt:lpstr>
      <vt:lpstr>方正仿宋_GBK</vt:lpstr>
      <vt:lpstr>Cambria Math</vt:lpstr>
      <vt:lpstr>NEU-BZ</vt:lpstr>
      <vt:lpstr>Times New Roman</vt:lpstr>
      <vt:lpstr>方正书宋_GBK</vt:lpstr>
      <vt:lpstr>汉仪雅酷黑 95W</vt:lpstr>
      <vt:lpstr>方正大标宋简体</vt:lpstr>
      <vt:lpstr>微软雅黑</vt:lpstr>
      <vt:lpstr>方正小标宋_GBK</vt:lpstr>
      <vt:lpstr>方正隶变_GBK</vt:lpstr>
      <vt:lpstr>Wingdings</vt:lpstr>
      <vt:lpstr>方正大标宋_GBK</vt:lpstr>
      <vt:lpstr>方正黑体_GBK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241</cp:revision>
  <dcterms:created xsi:type="dcterms:W3CDTF">2019-06-19T02:08:00Z</dcterms:created>
  <dcterms:modified xsi:type="dcterms:W3CDTF">2026-02-25T08:11:55Z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