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楷体_GBK" pitchFamily="65" charset="-122"/>
      <p:regular r:id="rId8"/>
    </p:embeddedFont>
    <p:embeddedFont>
      <p:font typeface="方正小标宋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大标宋_GBK" pitchFamily="65" charset="-122"/>
      <p:regular r:id="rId14"/>
    </p:embeddedFont>
    <p:embeddedFont>
      <p:font typeface="方正魏碑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仿宋_GBK" pitchFamily="65" charset="-122"/>
      <p:regular r:id="rId18"/>
    </p:embeddedFont>
    <p:embeddedFont>
      <p:font typeface="方正黑体_GBK" pitchFamily="65" charset="-122"/>
      <p:regular r:id="rId19"/>
    </p:embeddedFont>
    <p:embeddedFont>
      <p:font typeface="方正隶变_GBK" pitchFamily="65" charset="-122"/>
      <p:regular r:id="rId20"/>
    </p:embeddedFont>
    <p:embeddedFont>
      <p:font typeface="方正大标宋简体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presProps" Target="pres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栽蒜苗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一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 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880145"/>
            <a:ext cx="1093089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一、下面是四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班同学每星期看课外书情况统计表。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6320510"/>
              </p:ext>
            </p:extLst>
          </p:nvPr>
        </p:nvGraphicFramePr>
        <p:xfrm>
          <a:off x="862606" y="1524273"/>
          <a:ext cx="10234021" cy="1218927"/>
        </p:xfrm>
        <a:graphic>
          <a:graphicData uri="http://schemas.openxmlformats.org/drawingml/2006/table">
            <a:tbl>
              <a:tblPr firstRow="1" firstCol="1" bandRow="1"/>
              <a:tblGrid>
                <a:gridCol w="1860731"/>
                <a:gridCol w="1860731"/>
                <a:gridCol w="2325914"/>
                <a:gridCol w="2325914"/>
                <a:gridCol w="1860731"/>
              </a:tblGrid>
              <a:tr h="6346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时间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时以内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时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~2</a:t>
                      </a: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时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时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~3</a:t>
                      </a: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时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时以上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427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人数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人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6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18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656552" y="2784560"/>
            <a:ext cx="318202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完成下面的条形统计图。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21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190330" y="2904810"/>
            <a:ext cx="5906170" cy="3668566"/>
          </a:xfrm>
          <a:prstGeom prst="rect">
            <a:avLst/>
          </a:prstGeom>
        </p:spPr>
      </p:pic>
      <p:pic>
        <p:nvPicPr>
          <p:cNvPr id="10" name="image24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190329" y="2817702"/>
            <a:ext cx="5839495" cy="38618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95352" y="4770972"/>
            <a:ext cx="1029652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2. 1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格表示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人不够画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格表示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此次一共调查了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人。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4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088939" y="909140"/>
            <a:ext cx="5839495" cy="386183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685363" y="498641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04608" y="572313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36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861094"/>
            <a:ext cx="1100137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</a:t>
            </a:r>
            <a:r>
              <a:rPr lang="zh-CN" altLang="zh-CN" sz="3400" spc="-300" dirty="0">
                <a:latin typeface="Times New Roman"/>
                <a:ea typeface="方正黑体_GBK"/>
                <a:cs typeface="Times New Roman"/>
              </a:rPr>
              <a:t>下面是某校四年级部分学生参加课后服务的人数统计表。</a:t>
            </a:r>
            <a:endParaRPr lang="zh-CN" altLang="zh-CN" sz="3400" spc="-3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4526347"/>
              </p:ext>
            </p:extLst>
          </p:nvPr>
        </p:nvGraphicFramePr>
        <p:xfrm>
          <a:off x="1138237" y="1533142"/>
          <a:ext cx="9534526" cy="1124334"/>
        </p:xfrm>
        <a:graphic>
          <a:graphicData uri="http://schemas.openxmlformats.org/drawingml/2006/table">
            <a:tbl>
              <a:tblPr firstRow="1" firstCol="1" bandRow="1"/>
              <a:tblGrid>
                <a:gridCol w="2270126"/>
                <a:gridCol w="1816100"/>
                <a:gridCol w="1816100"/>
                <a:gridCol w="1816100"/>
                <a:gridCol w="1816100"/>
              </a:tblGrid>
              <a:tr h="5621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课程名称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戏剧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摄影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体操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篮球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21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人数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25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865822" y="2813135"/>
            <a:ext cx="3468053" cy="3229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根据上表涂一涂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填一填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图中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格代表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/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人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22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605020" y="2962275"/>
            <a:ext cx="5872480" cy="3406766"/>
          </a:xfrm>
          <a:prstGeom prst="rect">
            <a:avLst/>
          </a:prstGeom>
        </p:spPr>
      </p:pic>
      <p:pic>
        <p:nvPicPr>
          <p:cNvPr id="10" name="image24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509054" y="2972615"/>
            <a:ext cx="5968446" cy="339642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618534" y="534213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861094"/>
            <a:ext cx="1092517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为了更好地为学生服务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请你根据统计表中的数据为学校提出合理的建议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5824" y="2641546"/>
            <a:ext cx="422910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答案不唯一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)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建议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多开一些戏剧和篮球课程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少开一些摄影课程。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pic>
        <p:nvPicPr>
          <p:cNvPr id="8" name="image24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804454" y="1943915"/>
            <a:ext cx="5968446" cy="339642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213</Words>
  <Application>Microsoft Office PowerPoint</Application>
  <PresentationFormat>自定义</PresentationFormat>
  <Paragraphs>49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</vt:lpstr>
      <vt:lpstr>宋体</vt:lpstr>
      <vt:lpstr>Times New Roman</vt:lpstr>
      <vt:lpstr>方正楷体_GBK</vt:lpstr>
      <vt:lpstr>方正小标宋_GBK</vt:lpstr>
      <vt:lpstr>Calibri</vt:lpstr>
      <vt:lpstr>方正大标宋_GBK</vt:lpstr>
      <vt:lpstr>方正魏碑_GBK</vt:lpstr>
      <vt:lpstr>微软雅黑</vt:lpstr>
      <vt:lpstr>方正仿宋_GBK</vt:lpstr>
      <vt:lpstr>方正黑体_GBK</vt:lpstr>
      <vt:lpstr>方正隶变_GBK</vt:lpstr>
      <vt:lpstr>Wingdings</vt:lpstr>
      <vt:lpstr>汉仪雅酷黑 95W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2026-03-19T01:48:18Z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