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95" r:id="rId3"/>
    <p:sldId id="496" r:id="rId4"/>
    <p:sldId id="497" r:id="rId5"/>
    <p:sldId id="498" r:id="rId6"/>
    <p:sldId id="427" r:id="rId7"/>
  </p:sldIdLst>
  <p:sldSz cx="12192000" cy="6858000"/>
  <p:notesSz cx="6858000" cy="9144000"/>
  <p:embeddedFontLst>
    <p:embeddedFont>
      <p:font typeface="方正仿宋_GBK" pitchFamily="65" charset="-122"/>
      <p:regular r:id="rId8"/>
    </p:embeddedFont>
    <p:embeddedFont>
      <p:font typeface="微软雅黑" pitchFamily="34" charset="-122"/>
      <p:regular r:id="rId9"/>
      <p:bold r:id="rId10"/>
    </p:embeddedFont>
    <p:embeddedFont>
      <p:font typeface="方正大标宋_GBK" pitchFamily="65" charset="-122"/>
      <p:regular r:id="rId11"/>
    </p:embeddedFont>
    <p:embeddedFont>
      <p:font typeface="Calibri" pitchFamily="34" charset="0"/>
      <p:regular r:id="rId12"/>
      <p:bold r:id="rId13"/>
      <p:italic r:id="rId14"/>
      <p:boldItalic r:id="rId15"/>
    </p:embeddedFont>
    <p:embeddedFont>
      <p:font typeface="方正大标宋简体" charset="-122"/>
      <p:regular r:id="rId16"/>
    </p:embeddedFont>
    <p:embeddedFont>
      <p:font typeface="方正小标宋_GBK" pitchFamily="65" charset="-122"/>
      <p:regular r:id="rId17"/>
    </p:embeddedFont>
    <p:embeddedFont>
      <p:font typeface="方正隶变_GBK" pitchFamily="65" charset="-122"/>
      <p:regular r:id="rId18"/>
    </p:embeddedFont>
    <p:embeddedFont>
      <p:font typeface="方正黑体_GBK" pitchFamily="65" charset="-122"/>
      <p:regular r:id="rId19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539" autoAdjust="0"/>
    <p:restoredTop sz="94660"/>
  </p:normalViewPr>
  <p:slideViewPr>
    <p:cSldViewPr snapToGrid="0">
      <p:cViewPr>
        <p:scale>
          <a:sx n="100" d="100"/>
          <a:sy n="100" d="100"/>
        </p:scale>
        <p:origin x="-1134" y="-420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font" Target="fonts/font11.fntdata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font" Target="fonts/font5.fntdata"/><Relationship Id="rId17" Type="http://schemas.openxmlformats.org/officeDocument/2006/relationships/font" Target="fonts/font10.fntdata"/><Relationship Id="rId2" Type="http://schemas.openxmlformats.org/officeDocument/2006/relationships/slide" Target="slides/slide1.xml"/><Relationship Id="rId16" Type="http://schemas.openxmlformats.org/officeDocument/2006/relationships/font" Target="fonts/font9.fntdata"/><Relationship Id="rId20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font" Target="fonts/font8.fntdata"/><Relationship Id="rId23" Type="http://schemas.openxmlformats.org/officeDocument/2006/relationships/theme" Target="theme/theme1.xml"/><Relationship Id="rId10" Type="http://schemas.openxmlformats.org/officeDocument/2006/relationships/font" Target="fonts/font3.fntdata"/><Relationship Id="rId19" Type="http://schemas.openxmlformats.org/officeDocument/2006/relationships/font" Target="fonts/font12.fntdata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2026-3-19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2026-3-19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2026-3-19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image" Target="../media/image4.t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image" Target="../media/image5.t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zh-CN" altLang="zh-CN" sz="6000" dirty="0">
                <a:latin typeface="方正大标宋_GBK" pitchFamily="65" charset="-122"/>
                <a:ea typeface="方正大标宋_GBK" pitchFamily="65" charset="-122"/>
              </a:rPr>
              <a:t>猜数游戏 </a:t>
            </a:r>
            <a:r>
              <a:rPr lang="en-US" altLang="zh-CN" sz="6000" dirty="0">
                <a:latin typeface="方正大标宋_GBK" pitchFamily="65" charset="-122"/>
                <a:ea typeface="方正大标宋_GBK" pitchFamily="65" charset="-122"/>
              </a:rPr>
              <a:t>(1)</a:t>
            </a:r>
            <a:endParaRPr lang="zh-CN" altLang="zh-CN" sz="6000" dirty="0">
              <a:latin typeface="方正大标宋_GBK" pitchFamily="65" charset="-122"/>
              <a:ea typeface="方正大标宋_GBK" pitchFamily="65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5" y="4144101"/>
            <a:ext cx="3290349" cy="391763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64627"/>
            <a:ext cx="31680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四年级数学下册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494B553E-FAC2-5E19-0945-FF066CCF4BD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714375" y="861095"/>
            <a:ext cx="6166455" cy="7939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一、解方程。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524000" y="1740755"/>
            <a:ext cx="3305175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dirty="0">
                <a:latin typeface="Times New Roman"/>
                <a:ea typeface="宋体"/>
              </a:rPr>
              <a:t>6+3</a:t>
            </a:r>
            <a:r>
              <a:rPr lang="en-US" altLang="zh-CN" sz="3400" i="1" dirty="0">
                <a:latin typeface="Times New Roman"/>
                <a:ea typeface="宋体"/>
              </a:rPr>
              <a:t>x</a:t>
            </a:r>
            <a:r>
              <a:rPr lang="en-US" altLang="zh-CN" sz="3400" dirty="0">
                <a:latin typeface="Times New Roman"/>
                <a:ea typeface="宋体"/>
              </a:rPr>
              <a:t>=36</a:t>
            </a:r>
            <a:br>
              <a:rPr lang="en-US" altLang="zh-CN" sz="3400" dirty="0">
                <a:latin typeface="Times New Roman"/>
                <a:ea typeface="宋体"/>
              </a:rPr>
            </a:br>
            <a:endParaRPr lang="zh-CN" altLang="en-US" sz="3400" dirty="0"/>
          </a:p>
        </p:txBody>
      </p:sp>
      <p:sp>
        <p:nvSpPr>
          <p:cNvPr id="8" name="矩形 7"/>
          <p:cNvSpPr/>
          <p:nvPr/>
        </p:nvSpPr>
        <p:spPr>
          <a:xfrm>
            <a:off x="1398745" y="2462461"/>
            <a:ext cx="4333875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解</a:t>
            </a:r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</a:rPr>
              <a:t>: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3</a:t>
            </a:r>
            <a:r>
              <a:rPr lang="en-US" altLang="zh-CN" sz="3400" i="1" dirty="0">
                <a:solidFill>
                  <a:srgbClr val="E72582"/>
                </a:solidFill>
                <a:latin typeface="Times New Roman"/>
                <a:ea typeface="宋体"/>
              </a:rPr>
              <a:t>x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=36-6</a:t>
            </a:r>
            <a:b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</a:b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</a:rPr>
              <a:t>    </a:t>
            </a:r>
            <a:r>
              <a:rPr lang="en-US" altLang="zh-CN" sz="3400" spc="-150" dirty="0" smtClean="0">
                <a:solidFill>
                  <a:srgbClr val="E72582"/>
                </a:solidFill>
                <a:latin typeface="Times New Roman"/>
                <a:ea typeface="宋体"/>
              </a:rPr>
              <a:t>  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</a:rPr>
              <a:t>3</a:t>
            </a:r>
            <a:r>
              <a:rPr lang="en-US" altLang="zh-CN" sz="3400" i="1" dirty="0" smtClean="0">
                <a:solidFill>
                  <a:srgbClr val="E72582"/>
                </a:solidFill>
                <a:latin typeface="Times New Roman"/>
                <a:ea typeface="宋体"/>
              </a:rPr>
              <a:t>x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</a:rPr>
              <a:t>=30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/>
            </a:r>
            <a:b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</a:b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</a:rPr>
              <a:t> 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方正仿宋_GBK"/>
              </a:rPr>
              <a:t>       </a:t>
            </a:r>
            <a:r>
              <a:rPr lang="en-US" altLang="zh-CN" sz="3400" i="1" dirty="0" smtClean="0">
                <a:solidFill>
                  <a:srgbClr val="E72582"/>
                </a:solidFill>
                <a:latin typeface="Times New Roman"/>
                <a:ea typeface="宋体"/>
              </a:rPr>
              <a:t>x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</a:rPr>
              <a:t>=30÷3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/>
            </a:r>
            <a:b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</a:b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</a:rPr>
              <a:t> 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方正仿宋_GBK"/>
              </a:rPr>
              <a:t>       </a:t>
            </a:r>
            <a:r>
              <a:rPr lang="en-US" altLang="zh-CN" sz="3400" i="1" dirty="0" smtClean="0">
                <a:solidFill>
                  <a:srgbClr val="E72582"/>
                </a:solidFill>
                <a:latin typeface="Times New Roman"/>
                <a:ea typeface="宋体"/>
              </a:rPr>
              <a:t>x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</a:rPr>
              <a:t>=10</a:t>
            </a:r>
            <a:r>
              <a:rPr lang="zh-CN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　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7113745" y="1732017"/>
            <a:ext cx="4049555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5</a:t>
            </a:r>
            <a:r>
              <a:rPr lang="en-US" altLang="zh-CN" sz="3400" i="1" dirty="0">
                <a:latin typeface="Times New Roman"/>
                <a:ea typeface="宋体"/>
                <a:cs typeface="Times New Roman"/>
              </a:rPr>
              <a:t>x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-1</a:t>
            </a:r>
            <a:r>
              <a:rPr lang="en-US" altLang="zh-CN" sz="3400" i="1" dirty="0">
                <a:latin typeface="Times New Roman"/>
                <a:ea typeface="宋体"/>
                <a:cs typeface="Times New Roman"/>
              </a:rPr>
              <a:t>.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5=8</a:t>
            </a:r>
            <a:r>
              <a:rPr lang="en-US" altLang="zh-CN" sz="3400" i="1" dirty="0">
                <a:latin typeface="Times New Roman"/>
                <a:ea typeface="宋体"/>
                <a:cs typeface="Times New Roman"/>
              </a:rPr>
              <a:t>.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5</a:t>
            </a:r>
            <a:br>
              <a:rPr lang="en-US" altLang="zh-CN" sz="3400" dirty="0">
                <a:latin typeface="Times New Roman"/>
                <a:ea typeface="宋体"/>
                <a:cs typeface="Times New Roman"/>
              </a:rPr>
            </a:br>
            <a:r>
              <a:rPr lang="zh-CN" altLang="zh-CN" sz="3400" dirty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　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176105" y="2462461"/>
            <a:ext cx="3048000" cy="3231654"/>
          </a:xfrm>
          <a:prstGeom prst="rect">
            <a:avLst/>
          </a:prstGeom>
        </p:spPr>
        <p:txBody>
          <a:bodyPr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解</a:t>
            </a:r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: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5</a:t>
            </a:r>
            <a:r>
              <a:rPr lang="en-US" altLang="zh-CN" sz="3400" i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x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=8</a:t>
            </a:r>
            <a:r>
              <a:rPr lang="en-US" altLang="zh-CN" sz="3400" i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.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5+1</a:t>
            </a:r>
            <a:r>
              <a:rPr lang="en-US" altLang="zh-CN" sz="3400" i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.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5</a:t>
            </a:r>
            <a:b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</a:b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     5</a:t>
            </a:r>
            <a:r>
              <a:rPr lang="en-US" altLang="zh-CN" sz="3400" i="1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x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=10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/>
            </a:r>
            <a:b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</a:b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     </a:t>
            </a:r>
            <a:r>
              <a:rPr lang="en-US" altLang="zh-CN" sz="3400" i="1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x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=10÷5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/>
            </a:r>
            <a:b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</a:b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     </a:t>
            </a:r>
            <a:r>
              <a:rPr lang="en-US" altLang="zh-CN" sz="3400" i="1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x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=2</a:t>
            </a:r>
            <a:endParaRPr lang="zh-CN" altLang="zh-CN" sz="3400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42341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1009650" y="965869"/>
            <a:ext cx="4029075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dirty="0">
                <a:latin typeface="Times New Roman"/>
                <a:ea typeface="宋体"/>
              </a:rPr>
              <a:t>45+2</a:t>
            </a:r>
            <a:r>
              <a:rPr lang="en-US" altLang="zh-CN" sz="3400" i="1" dirty="0">
                <a:latin typeface="Times New Roman"/>
                <a:ea typeface="宋体"/>
              </a:rPr>
              <a:t>x</a:t>
            </a:r>
            <a:r>
              <a:rPr lang="en-US" altLang="zh-CN" sz="3400" dirty="0">
                <a:latin typeface="Times New Roman"/>
                <a:ea typeface="宋体"/>
              </a:rPr>
              <a:t>=95</a:t>
            </a:r>
            <a:br>
              <a:rPr lang="en-US" altLang="zh-CN" sz="3400" dirty="0">
                <a:latin typeface="Times New Roman"/>
                <a:ea typeface="宋体"/>
              </a:rPr>
            </a:br>
            <a:r>
              <a:rPr lang="en-US" altLang="zh-CN" sz="3400" dirty="0">
                <a:solidFill>
                  <a:srgbClr val="A46AA6"/>
                </a:solidFill>
                <a:latin typeface="Times New Roman"/>
                <a:ea typeface="方正仿宋_GBK"/>
              </a:rPr>
              <a:t> </a:t>
            </a:r>
            <a:endParaRPr lang="zh-CN" altLang="en-US" sz="3400" dirty="0"/>
          </a:p>
        </p:txBody>
      </p:sp>
      <p:sp>
        <p:nvSpPr>
          <p:cNvPr id="6" name="矩形 5"/>
          <p:cNvSpPr/>
          <p:nvPr/>
        </p:nvSpPr>
        <p:spPr>
          <a:xfrm>
            <a:off x="1095375" y="1681411"/>
            <a:ext cx="4476750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解</a:t>
            </a:r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</a:rPr>
              <a:t>: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2</a:t>
            </a:r>
            <a:r>
              <a:rPr lang="en-US" altLang="zh-CN" sz="3400" i="1" dirty="0">
                <a:solidFill>
                  <a:srgbClr val="E72582"/>
                </a:solidFill>
                <a:latin typeface="Times New Roman"/>
                <a:ea typeface="宋体"/>
              </a:rPr>
              <a:t>x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=95-45</a:t>
            </a:r>
            <a:b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</a:b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</a:rPr>
              <a:t>     2</a:t>
            </a:r>
            <a:r>
              <a:rPr lang="en-US" altLang="zh-CN" sz="3400" i="1" dirty="0" smtClean="0">
                <a:solidFill>
                  <a:srgbClr val="E72582"/>
                </a:solidFill>
                <a:latin typeface="Times New Roman"/>
                <a:ea typeface="宋体"/>
              </a:rPr>
              <a:t>x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</a:rPr>
              <a:t>=50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/>
            </a:r>
            <a:b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</a:b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</a:rPr>
              <a:t> 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方正仿宋_GBK"/>
              </a:rPr>
              <a:t>      </a:t>
            </a:r>
            <a:r>
              <a:rPr lang="en-US" altLang="zh-CN" sz="3400" i="1" dirty="0" smtClean="0">
                <a:solidFill>
                  <a:srgbClr val="E72582"/>
                </a:solidFill>
                <a:latin typeface="Times New Roman"/>
                <a:ea typeface="宋体"/>
              </a:rPr>
              <a:t>x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</a:rPr>
              <a:t>=50÷2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/>
            </a:r>
            <a:b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</a:b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</a:rPr>
              <a:t> 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方正仿宋_GBK"/>
              </a:rPr>
              <a:t>      </a:t>
            </a:r>
            <a:r>
              <a:rPr lang="en-US" altLang="zh-CN" sz="3400" i="1" dirty="0" smtClean="0">
                <a:solidFill>
                  <a:srgbClr val="E72582"/>
                </a:solidFill>
                <a:latin typeface="Times New Roman"/>
                <a:ea typeface="宋体"/>
              </a:rPr>
              <a:t>x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</a:rPr>
              <a:t>=25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6857999" y="956344"/>
            <a:ext cx="3009901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6</a:t>
            </a:r>
            <a:r>
              <a:rPr lang="en-US" altLang="zh-CN" sz="3400" i="1" dirty="0">
                <a:latin typeface="Times New Roman"/>
                <a:ea typeface="宋体"/>
                <a:cs typeface="Times New Roman"/>
              </a:rPr>
              <a:t>y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-8=28</a:t>
            </a:r>
            <a:br>
              <a:rPr lang="en-US" altLang="zh-CN" sz="3400" dirty="0">
                <a:latin typeface="Times New Roman"/>
                <a:ea typeface="宋体"/>
                <a:cs typeface="Times New Roman"/>
              </a:rPr>
            </a:b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657974" y="1670298"/>
            <a:ext cx="3533775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解</a:t>
            </a:r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: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6</a:t>
            </a:r>
            <a:r>
              <a:rPr lang="en-US" altLang="zh-CN" sz="3400" i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y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=28+8</a:t>
            </a:r>
            <a:b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</a:b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   </a:t>
            </a:r>
            <a:r>
              <a:rPr lang="en-US" altLang="zh-CN" sz="3400" spc="-15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   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6</a:t>
            </a:r>
            <a:r>
              <a:rPr lang="en-US" altLang="zh-CN" sz="3400" i="1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y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=36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/>
            </a:r>
            <a:b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</a:b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  </a:t>
            </a:r>
            <a:r>
              <a:rPr lang="en-US" altLang="zh-CN" sz="3400" spc="-150" dirty="0" smtClean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   </a:t>
            </a:r>
            <a:r>
              <a:rPr lang="en-US" altLang="zh-CN" sz="3400" i="1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y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=36÷6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/>
            </a:r>
            <a:b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</a:b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  </a:t>
            </a:r>
            <a:r>
              <a:rPr lang="en-US" altLang="zh-CN" sz="3400" spc="-150" dirty="0" smtClean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   </a:t>
            </a:r>
            <a:r>
              <a:rPr lang="en-US" altLang="zh-CN" sz="3400" i="1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y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=6</a:t>
            </a:r>
            <a:endParaRPr lang="zh-CN" altLang="zh-CN" sz="3400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752476" y="861095"/>
            <a:ext cx="6849706" cy="7932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二、看图列方程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并解方程。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56865" y="1654389"/>
            <a:ext cx="5318030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dirty="0">
                <a:latin typeface="Times New Roman"/>
                <a:ea typeface="宋体"/>
              </a:rPr>
              <a:t>1.</a:t>
            </a:r>
            <a:endParaRPr lang="zh-CN" altLang="en-US" sz="3400" dirty="0"/>
          </a:p>
        </p:txBody>
      </p:sp>
      <p:pic>
        <p:nvPicPr>
          <p:cNvPr id="8" name="image220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1597575" y="1901517"/>
            <a:ext cx="5121408" cy="1641783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7048500" y="1901517"/>
            <a:ext cx="3952875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</a:rPr>
              <a:t> 4</a:t>
            </a:r>
            <a:r>
              <a:rPr lang="en-US" altLang="zh-CN" sz="3400" i="1" dirty="0" smtClean="0">
                <a:solidFill>
                  <a:srgbClr val="E72582"/>
                </a:solidFill>
                <a:latin typeface="Times New Roman"/>
                <a:ea typeface="宋体"/>
              </a:rPr>
              <a:t>x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</a:rPr>
              <a:t>-20=300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/>
            </a:r>
            <a:b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</a:br>
            <a:r>
              <a:rPr lang="en-US" altLang="zh-CN" sz="3400" spc="-300" dirty="0" smtClean="0">
                <a:solidFill>
                  <a:srgbClr val="E72582"/>
                </a:solidFill>
                <a:latin typeface="Times New Roman"/>
                <a:ea typeface="方正仿宋_GBK"/>
              </a:rPr>
              <a:t> </a:t>
            </a:r>
            <a:r>
              <a:rPr lang="zh-CN" altLang="zh-CN" sz="3400" b="1" dirty="0" smtClean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解</a:t>
            </a:r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</a:rPr>
              <a:t>: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4</a:t>
            </a:r>
            <a:r>
              <a:rPr lang="en-US" altLang="zh-CN" sz="3400" i="1" dirty="0">
                <a:solidFill>
                  <a:srgbClr val="E72582"/>
                </a:solidFill>
                <a:latin typeface="Times New Roman"/>
                <a:ea typeface="宋体"/>
              </a:rPr>
              <a:t>x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=300+20</a:t>
            </a:r>
            <a:b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</a:b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</a:rPr>
              <a:t>      4</a:t>
            </a:r>
            <a:r>
              <a:rPr lang="en-US" altLang="zh-CN" sz="3400" i="1" dirty="0" smtClean="0">
                <a:solidFill>
                  <a:srgbClr val="E72582"/>
                </a:solidFill>
                <a:latin typeface="Times New Roman"/>
                <a:ea typeface="宋体"/>
              </a:rPr>
              <a:t>x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</a:rPr>
              <a:t>=320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/>
            </a:r>
            <a:b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</a:b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</a:rPr>
              <a:t>        </a:t>
            </a:r>
            <a:r>
              <a:rPr lang="en-US" altLang="zh-CN" sz="3400" i="1" dirty="0" smtClean="0">
                <a:solidFill>
                  <a:srgbClr val="E72582"/>
                </a:solidFill>
                <a:latin typeface="Times New Roman"/>
                <a:ea typeface="宋体"/>
              </a:rPr>
              <a:t>x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</a:rPr>
              <a:t>=320÷4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/>
            </a:r>
            <a:b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</a:b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</a:rPr>
              <a:t> 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方正仿宋_GBK"/>
              </a:rPr>
              <a:t>       </a:t>
            </a:r>
            <a:r>
              <a:rPr lang="en-US" altLang="zh-CN" sz="3400" i="1" dirty="0" smtClean="0">
                <a:solidFill>
                  <a:srgbClr val="E72582"/>
                </a:solidFill>
                <a:latin typeface="Times New Roman"/>
                <a:ea typeface="宋体"/>
              </a:rPr>
              <a:t>x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</a:rPr>
              <a:t>=80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	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868855" y="986909"/>
            <a:ext cx="511679" cy="7825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dirty="0">
                <a:latin typeface="Times New Roman"/>
                <a:ea typeface="宋体"/>
              </a:rPr>
              <a:t>2.</a:t>
            </a:r>
            <a:endParaRPr lang="zh-CN" altLang="en-US" sz="3400" dirty="0"/>
          </a:p>
        </p:txBody>
      </p:sp>
      <p:pic>
        <p:nvPicPr>
          <p:cNvPr id="8" name="image221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1564005" y="1138941"/>
            <a:ext cx="4490650" cy="1623309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6896696" y="1574018"/>
            <a:ext cx="3495079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3</a:t>
            </a:r>
            <a:r>
              <a:rPr lang="en-US" altLang="zh-CN" sz="3400" i="1" dirty="0">
                <a:solidFill>
                  <a:srgbClr val="E72582"/>
                </a:solidFill>
                <a:latin typeface="Times New Roman"/>
                <a:ea typeface="宋体"/>
              </a:rPr>
              <a:t>x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+12=57</a:t>
            </a:r>
            <a:b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</a:br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仿宋_GBK"/>
              </a:rPr>
              <a:t> 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解</a:t>
            </a:r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</a:rPr>
              <a:t>: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3</a:t>
            </a:r>
            <a:r>
              <a:rPr lang="en-US" altLang="zh-CN" sz="3400" i="1" dirty="0">
                <a:solidFill>
                  <a:srgbClr val="E72582"/>
                </a:solidFill>
                <a:latin typeface="Times New Roman"/>
                <a:ea typeface="宋体"/>
              </a:rPr>
              <a:t>x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=57-12</a:t>
            </a:r>
            <a:b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</a:b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</a:rPr>
              <a:t>      3</a:t>
            </a:r>
            <a:r>
              <a:rPr lang="en-US" altLang="zh-CN" sz="3400" i="1" dirty="0" smtClean="0">
                <a:solidFill>
                  <a:srgbClr val="E72582"/>
                </a:solidFill>
                <a:latin typeface="Times New Roman"/>
                <a:ea typeface="宋体"/>
              </a:rPr>
              <a:t>x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</a:rPr>
              <a:t>=45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/>
            </a:r>
            <a:b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</a:b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</a:rPr>
              <a:t>      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方正仿宋_GBK"/>
              </a:rPr>
              <a:t> </a:t>
            </a:r>
            <a:r>
              <a:rPr lang="en-US" altLang="zh-CN" sz="3400" i="1" dirty="0">
                <a:solidFill>
                  <a:srgbClr val="E72582"/>
                </a:solidFill>
                <a:latin typeface="Times New Roman"/>
                <a:ea typeface="宋体"/>
              </a:rPr>
              <a:t>x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=45÷3</a:t>
            </a:r>
            <a:b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</a:b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</a:rPr>
              <a:t> 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方正仿宋_GBK"/>
              </a:rPr>
              <a:t>      </a:t>
            </a:r>
            <a:r>
              <a:rPr lang="en-US" altLang="zh-CN" sz="3400" i="1" dirty="0" smtClean="0">
                <a:solidFill>
                  <a:srgbClr val="E72582"/>
                </a:solidFill>
                <a:latin typeface="Times New Roman"/>
                <a:ea typeface="宋体"/>
              </a:rPr>
              <a:t>x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</a:rPr>
              <a:t>=15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 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四年级数学下册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151</TotalTime>
  <Words>93</Words>
  <Application>Microsoft Office PowerPoint</Application>
  <PresentationFormat>自定义</PresentationFormat>
  <Paragraphs>31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20" baseType="lpstr">
      <vt:lpstr>Arial</vt:lpstr>
      <vt:lpstr>宋体</vt:lpstr>
      <vt:lpstr>方正仿宋_GBK</vt:lpstr>
      <vt:lpstr>微软雅黑</vt:lpstr>
      <vt:lpstr>汉仪雅酷黑 95W</vt:lpstr>
      <vt:lpstr>方正大标宋_GBK</vt:lpstr>
      <vt:lpstr>Calibri</vt:lpstr>
      <vt:lpstr>方正大标宋简体</vt:lpstr>
      <vt:lpstr>方正小标宋_GBK</vt:lpstr>
      <vt:lpstr>方正隶变_GBK</vt:lpstr>
      <vt:lpstr>Wingdings</vt:lpstr>
      <vt:lpstr>Times New Roman</vt:lpstr>
      <vt:lpstr>方正黑体_GBK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237</cp:revision>
  <dcterms:created xsi:type="dcterms:W3CDTF">2019-06-19T02:08:00Z</dcterms:created>
  <dcterms:modified xsi:type="dcterms:W3CDTF">2026-03-19T00:05:19Z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