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412" r:id="rId2"/>
    <p:sldId id="489" r:id="rId3"/>
    <p:sldId id="535" r:id="rId4"/>
    <p:sldId id="536" r:id="rId5"/>
    <p:sldId id="537" r:id="rId6"/>
    <p:sldId id="511" r:id="rId7"/>
    <p:sldId id="427" r:id="rId8"/>
  </p:sldIdLst>
  <p:sldSz cx="12192000" cy="6858000"/>
  <p:notesSz cx="6858000" cy="9144000"/>
  <p:embeddedFontLst>
    <p:embeddedFont>
      <p:font typeface="Calibri" panose="020F0502020204030204" pitchFamily="34" charset="0"/>
      <p:regular r:id="rId9"/>
      <p:bold r:id="rId10"/>
      <p:italic r:id="rId11"/>
      <p:boldItalic r:id="rId12"/>
    </p:embeddedFont>
    <p:embeddedFont>
      <p:font typeface="方正黑体_GBK" panose="03000509000000000000" pitchFamily="65" charset="-122"/>
      <p:regular r:id="rId13"/>
    </p:embeddedFont>
    <p:embeddedFont>
      <p:font typeface="方正楷体_GBK" panose="03000509000000000000" pitchFamily="65" charset="-122"/>
      <p:regular r:id="rId14"/>
    </p:embeddedFont>
    <p:embeddedFont>
      <p:font typeface="方正大标宋简体" panose="02010600030101010101" charset="-122"/>
      <p:regular r:id="rId15"/>
    </p:embeddedFont>
    <p:embeddedFont>
      <p:font typeface="方正大标宋_GBK" panose="03000509000000000000" pitchFamily="65" charset="-122"/>
      <p:regular r:id="rId16"/>
    </p:embeddedFont>
    <p:embeddedFont>
      <p:font typeface="微软雅黑" panose="020B0503020204020204" pitchFamily="34" charset="-122"/>
      <p:regular r:id="rId17"/>
      <p:bold r:id="rId18"/>
    </p:embeddedFont>
    <p:embeddedFont>
      <p:font typeface="方正魏碑_GBK" panose="03000509000000000000" pitchFamily="65" charset="-122"/>
      <p:regular r:id="rId19"/>
    </p:embeddedFont>
    <p:embeddedFont>
      <p:font typeface="方正小标宋_GBK" panose="03000509000000000000" pitchFamily="65" charset="-122"/>
      <p:regular r:id="rId20"/>
    </p:embeddedFont>
    <p:embeddedFont>
      <p:font typeface="方正隶变_GBK" panose="03000509000000000000" pitchFamily="65" charset="-122"/>
      <p:regular r:id="rId21"/>
    </p:embeddedFont>
    <p:embeddedFont>
      <p:font typeface="方正仿宋_GBK" panose="03000509000000000000" pitchFamily="65" charset="-122"/>
      <p:regular r:id="rId2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3">
          <p15:clr>
            <a:srgbClr val="A4A3A4"/>
          </p15:clr>
        </p15:guide>
        <p15:guide id="2" pos="386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2020" initials="2"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2582"/>
    <a:srgbClr val="56BFBE"/>
    <a:srgbClr val="FFFFFF"/>
    <a:srgbClr val="D9F2F4"/>
    <a:srgbClr val="EEF9FA"/>
    <a:srgbClr val="88D2D0"/>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89" d="100"/>
          <a:sy n="89" d="100"/>
        </p:scale>
        <p:origin x="518" y="77"/>
      </p:cViewPr>
      <p:guideLst>
        <p:guide orient="horz" pos="2193"/>
        <p:guide pos="386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5.fntdata"/><Relationship Id="rId18" Type="http://schemas.openxmlformats.org/officeDocument/2006/relationships/font" Target="fonts/font10.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13.fntdata"/><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font" Target="fonts/font9.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7.fntdata"/><Relationship Id="rId23" Type="http://schemas.openxmlformats.org/officeDocument/2006/relationships/commentAuthors" Target="commentAuthors.xml"/><Relationship Id="rId10" Type="http://schemas.openxmlformats.org/officeDocument/2006/relationships/font" Target="fonts/font2.fntdata"/><Relationship Id="rId19"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font" Target="fonts/font14.fntdata"/><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1.xml"/><Relationship Id="rId5" Type="http://schemas.openxmlformats.org/officeDocument/2006/relationships/tags" Target="../tags/tag10.xml"/><Relationship Id="rId4" Type="http://schemas.openxmlformats.org/officeDocument/2006/relationships/tags" Target="../tags/tag9.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1.xml"/><Relationship Id="rId4" Type="http://schemas.openxmlformats.org/officeDocument/2006/relationships/tags" Target="../tags/tag56.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1.xml"/><Relationship Id="rId5" Type="http://schemas.openxmlformats.org/officeDocument/2006/relationships/tags" Target="../tags/tag61.xml"/><Relationship Id="rId4" Type="http://schemas.openxmlformats.org/officeDocument/2006/relationships/tags" Target="../tags/tag60.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1.xml"/><Relationship Id="rId5" Type="http://schemas.openxmlformats.org/officeDocument/2006/relationships/tags" Target="../tags/tag20.xml"/><Relationship Id="rId4" Type="http://schemas.openxmlformats.org/officeDocument/2006/relationships/tags" Target="../tags/tag19.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Master" Target="../slideMasters/slideMaster1.xml"/><Relationship Id="rId4" Type="http://schemas.openxmlformats.org/officeDocument/2006/relationships/tags" Target="../tags/tag38.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Master" Target="../slideMasters/slideMaster1.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1.xml"/><Relationship Id="rId5" Type="http://schemas.openxmlformats.org/officeDocument/2006/relationships/tags" Target="../tags/tag52.xml"/><Relationship Id="rId4" Type="http://schemas.openxmlformats.org/officeDocument/2006/relationships/tags" Target="../tags/tag5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2026/3/23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2026/3/23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2026/3/23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2026/3/23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2026/3/23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2026/3/23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2026/3/23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2026/3/23</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2026/3/23</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4.xml"/><Relationship Id="rId4" Type="http://schemas.openxmlformats.org/officeDocument/2006/relationships/image" Target="../media/image4.tiff"/></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6.xml"/><Relationship Id="rId4" Type="http://schemas.openxmlformats.org/officeDocument/2006/relationships/image" Target="../media/image5.TIF"/></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8.xml"/><Relationship Id="rId5" Type="http://schemas.openxmlformats.org/officeDocument/2006/relationships/image" Target="../media/image7.TIF"/><Relationship Id="rId4" Type="http://schemas.openxmlformats.org/officeDocument/2006/relationships/image" Target="../media/image6.tif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0.xml"/><Relationship Id="rId1" Type="http://schemas.openxmlformats.org/officeDocument/2006/relationships/tags" Target="../tags/tag69.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7" name="副标题 146"/>
          <p:cNvSpPr>
            <a:spLocks noGrp="1"/>
          </p:cNvSpPr>
          <p:nvPr>
            <p:ph type="subTitle" idx="1"/>
            <p:custDataLst>
              <p:tags r:id="rId2"/>
            </p:custDataLst>
          </p:nvPr>
        </p:nvSpPr>
        <p:spPr>
          <a:xfrm>
            <a:off x="41592" y="2138045"/>
            <a:ext cx="12197715" cy="998855"/>
          </a:xfrm>
        </p:spPr>
        <p:txBody>
          <a:bodyPr>
            <a:noAutofit/>
          </a:bodyPr>
          <a:lstStyle/>
          <a:p>
            <a:pPr>
              <a:lnSpc>
                <a:spcPct val="100000"/>
              </a:lnSpc>
            </a:pPr>
            <a:r>
              <a:rPr lang="en-US" altLang="zh-CN" sz="6000" smtClean="0">
                <a:latin typeface="方正大标宋_GBK" panose="03000509000000000000" pitchFamily="65" charset="-122"/>
                <a:ea typeface="方正大标宋_GBK" panose="03000509000000000000" pitchFamily="65" charset="-122"/>
                <a:cs typeface="汉仪雅酷黑 95W" panose="020B0A04020202020204" charset="-122"/>
              </a:rPr>
              <a:t>2</a:t>
            </a:r>
            <a:r>
              <a:rPr lang="en-US" altLang="zh-CN" sz="6000" dirty="0">
                <a:latin typeface="方正大标宋_GBK" panose="03000509000000000000" pitchFamily="65" charset="-122"/>
                <a:ea typeface="方正大标宋_GBK" panose="03000509000000000000" pitchFamily="65" charset="-122"/>
                <a:cs typeface="汉仪雅酷黑 95W" panose="020B0A04020202020204" charset="-122"/>
              </a:rPr>
              <a:t>.</a:t>
            </a:r>
            <a:r>
              <a:rPr lang="zh-CN" altLang="en-US" sz="6000" dirty="0">
                <a:latin typeface="方正大标宋_GBK" panose="03000509000000000000" pitchFamily="65" charset="-122"/>
                <a:ea typeface="方正大标宋_GBK" panose="03000509000000000000" pitchFamily="65" charset="-122"/>
                <a:cs typeface="汉仪雅酷黑 95W" panose="020B0A04020202020204" charset="-122"/>
              </a:rPr>
              <a:t>奥运中的数学</a:t>
            </a:r>
            <a:endParaRPr lang="zh-CN" altLang="en-US" sz="6000" dirty="0">
              <a:solidFill>
                <a:schemeClr val="tx1">
                  <a:lumMod val="65000"/>
                  <a:lumOff val="35000"/>
                </a:schemeClr>
              </a:solidFill>
              <a:latin typeface="方正大标宋_GBK" panose="03000509000000000000" pitchFamily="65" charset="-122"/>
              <a:ea typeface="方正大标宋_GBK" panose="03000509000000000000" pitchFamily="65" charset="-122"/>
              <a:cs typeface="汉仪雅酷黑 95W" panose="020B0A04020202020204" charset="-122"/>
            </a:endParaRPr>
          </a:p>
        </p:txBody>
      </p:sp>
      <p:cxnSp>
        <p:nvCxnSpPr>
          <p:cNvPr id="40" name="直接连接符 39"/>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35" name="图片 34" descr="商标"/>
          <p:cNvPicPr>
            <a:picLocks noChangeAspect="1"/>
          </p:cNvPicPr>
          <p:nvPr/>
        </p:nvPicPr>
        <p:blipFill>
          <a:blip r:embed="rId5" cstate="print"/>
          <a:stretch>
            <a:fillRect/>
          </a:stretch>
        </p:blipFill>
        <p:spPr>
          <a:xfrm>
            <a:off x="9332905" y="104793"/>
            <a:ext cx="725893" cy="725893"/>
          </a:xfrm>
          <a:prstGeom prst="rect">
            <a:avLst/>
          </a:prstGeom>
        </p:spPr>
      </p:pic>
      <p:sp>
        <p:nvSpPr>
          <p:cNvPr id="36" name="文本框 35"/>
          <p:cNvSpPr txBox="1"/>
          <p:nvPr/>
        </p:nvSpPr>
        <p:spPr>
          <a:xfrm>
            <a:off x="9991890" y="283590"/>
            <a:ext cx="2449195" cy="368300"/>
          </a:xfrm>
          <a:prstGeom prst="rect">
            <a:avLst/>
          </a:prstGeom>
          <a:noFill/>
        </p:spPr>
        <p:txBody>
          <a:bodyPr wrap="square" rtlCol="0">
            <a:spAutoFit/>
          </a:bodyPr>
          <a:lstStyle/>
          <a:p>
            <a:r>
              <a:rPr lang="zh-CN" altLang="en-US" b="1" dirty="0">
                <a:effectLst>
                  <a:outerShdw blurRad="38100" dist="38100" dir="2700000" algn="tl">
                    <a:srgbClr val="000000">
                      <a:alpha val="43137"/>
                    </a:srgbClr>
                  </a:outerShdw>
                </a:effectLst>
                <a:latin typeface="方正隶变_GBK" panose="03000509000000000000" pitchFamily="65" charset="-122"/>
                <a:ea typeface="方正隶变_GBK" panose="03000509000000000000" pitchFamily="65" charset="-122"/>
              </a:rPr>
              <a:t>创新作业系列丛书</a:t>
            </a:r>
          </a:p>
        </p:txBody>
      </p:sp>
      <p:sp>
        <p:nvSpPr>
          <p:cNvPr id="37"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702644" y="4151144"/>
            <a:ext cx="2824811" cy="368300"/>
          </a:xfrm>
          <a:prstGeom prst="rect">
            <a:avLst/>
          </a:prstGeom>
          <a:noFill/>
        </p:spPr>
        <p:txBody>
          <a:bodyPr wrap="square" rtlCol="0">
            <a:spAutoFit/>
          </a:bodyPr>
          <a:lstStyle/>
          <a:p>
            <a:pPr algn="ctr"/>
            <a:r>
              <a:rPr lang="zh-CN" altLang="en-US">
                <a:solidFill>
                  <a:schemeClr val="bg1"/>
                </a:solidFill>
                <a:latin typeface="+mj-ea"/>
                <a:ea typeface="+mj-ea"/>
              </a:rPr>
              <a:t>北师大版</a:t>
            </a:r>
            <a:r>
              <a:rPr lang="en-US" altLang="zh-CN">
                <a:solidFill>
                  <a:schemeClr val="bg1"/>
                </a:solidFill>
                <a:latin typeface="+mj-ea"/>
                <a:ea typeface="+mj-ea"/>
              </a:rPr>
              <a:t> </a:t>
            </a:r>
            <a:r>
              <a:rPr lang="zh-CN" altLang="en-US">
                <a:solidFill>
                  <a:schemeClr val="bg1"/>
                </a:solidFill>
                <a:latin typeface="+mj-ea"/>
                <a:ea typeface="+mj-ea"/>
              </a:rPr>
              <a:t>四年级数学下册</a:t>
            </a:r>
            <a:endParaRPr lang="zh-CN" altLang="en-US" dirty="0">
              <a:solidFill>
                <a:schemeClr val="bg1"/>
              </a:solidFill>
              <a:latin typeface="+mj-ea"/>
              <a:ea typeface="+mj-ea"/>
            </a:endParaRPr>
          </a:p>
        </p:txBody>
      </p:sp>
      <p:sp>
        <p:nvSpPr>
          <p:cNvPr id="2" name="文本框 1"/>
          <p:cNvSpPr txBox="1"/>
          <p:nvPr/>
        </p:nvSpPr>
        <p:spPr>
          <a:xfrm>
            <a:off x="5150122" y="1507438"/>
            <a:ext cx="2720563" cy="523220"/>
          </a:xfrm>
          <a:prstGeom prst="rect">
            <a:avLst/>
          </a:prstGeom>
          <a:noFill/>
        </p:spPr>
        <p:txBody>
          <a:bodyPr wrap="square" rtlCol="0">
            <a:spAutoFit/>
          </a:bodyPr>
          <a:lstStyle/>
          <a:p>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r>
              <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rPr>
              <a:t>同步练习</a:t>
            </a:r>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endPar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endParaRP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pic>
        <p:nvPicPr>
          <p:cNvPr id="13" name="image1.jpeg"/>
          <p:cNvPicPr>
            <a:picLocks noChangeAspect="1"/>
          </p:cNvPicPr>
          <p:nvPr/>
        </p:nvPicPr>
        <p:blipFill>
          <a:blip r:embed="rId4"/>
          <a:stretch>
            <a:fillRect/>
          </a:stretch>
        </p:blipFill>
        <p:spPr>
          <a:xfrm>
            <a:off x="562610" y="862427"/>
            <a:ext cx="4550410" cy="733425"/>
          </a:xfrm>
          <a:prstGeom prst="rect">
            <a:avLst/>
          </a:prstGeom>
        </p:spPr>
      </p:pic>
      <p:sp>
        <p:nvSpPr>
          <p:cNvPr id="3" name="矩形 2"/>
          <p:cNvSpPr/>
          <p:nvPr/>
        </p:nvSpPr>
        <p:spPr>
          <a:xfrm>
            <a:off x="562610" y="1576831"/>
            <a:ext cx="10949305" cy="2962734"/>
          </a:xfrm>
          <a:prstGeom prst="rect">
            <a:avLst/>
          </a:prstGeom>
        </p:spPr>
        <p:txBody>
          <a:bodyPr wrap="square">
            <a:spAutoFit/>
          </a:bodyPr>
          <a:lstStyle/>
          <a:p>
            <a:pPr>
              <a:lnSpc>
                <a:spcPct val="150000"/>
              </a:lnSpc>
              <a:spcAft>
                <a:spcPts val="0"/>
              </a:spcAft>
            </a:pPr>
            <a:r>
              <a:rPr lang="zh-CN" altLang="zh-CN" sz="3200" dirty="0">
                <a:latin typeface="Times New Roman" panose="02020603050405020304" pitchFamily="18" charset="0"/>
                <a:ea typeface="方正黑体_GBK" panose="03000509000000000000" pitchFamily="65" charset="-122"/>
                <a:cs typeface="Times New Roman" panose="02020603050405020304" pitchFamily="18" charset="0"/>
              </a:rPr>
              <a:t>一、</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北京时间</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2021</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24</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在东京奥运会女子</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米气步枪决赛中</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杨倩以</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251.8</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环</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高出第二名</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0.7</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环</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打破奥运会纪录的成绩获得冠军。下面是杨倩和俄罗斯选手加拉什娜之间最后两枪金牌争夺战时射击的环数。</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3208639768"/>
              </p:ext>
            </p:extLst>
          </p:nvPr>
        </p:nvGraphicFramePr>
        <p:xfrm>
          <a:off x="1203109" y="4711520"/>
          <a:ext cx="6422643" cy="1521460"/>
        </p:xfrm>
        <a:graphic>
          <a:graphicData uri="http://schemas.openxmlformats.org/drawingml/2006/table">
            <a:tbl>
              <a:tblPr firstRow="1" firstCol="1" bandRow="1"/>
              <a:tblGrid>
                <a:gridCol w="2140881"/>
                <a:gridCol w="2140881"/>
                <a:gridCol w="2140881"/>
              </a:tblGrid>
              <a:tr h="633293">
                <a:tc>
                  <a:txBody>
                    <a:bodyPr/>
                    <a:lstStyle/>
                    <a:p>
                      <a:pPr algn="ctr">
                        <a:lnSpc>
                          <a:spcPct val="150000"/>
                        </a:lnSpc>
                        <a:spcAft>
                          <a:spcPts val="0"/>
                        </a:spcAft>
                      </a:pPr>
                      <a:r>
                        <a:rPr lang="zh-CN" sz="3200" dirty="0">
                          <a:effectLst/>
                          <a:latin typeface="Times New Roman" panose="02020603050405020304" pitchFamily="18" charset="0"/>
                          <a:ea typeface="方正魏碑_GBK" panose="03000509000000000000" pitchFamily="65" charset="-122"/>
                          <a:cs typeface="Times New Roman" panose="02020603050405020304" pitchFamily="18" charset="0"/>
                        </a:rPr>
                        <a:t>杨倩</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200" dirty="0">
                          <a:effectLst/>
                          <a:latin typeface="Times New Roman" panose="02020603050405020304" pitchFamily="18" charset="0"/>
                          <a:ea typeface="宋体" panose="02010600030101010101" pitchFamily="2" charset="-122"/>
                          <a:cs typeface="Times New Roman" panose="02020603050405020304" pitchFamily="18" charset="0"/>
                        </a:rPr>
                        <a:t>10.7</a:t>
                      </a:r>
                      <a:r>
                        <a:rPr lang="zh-CN" sz="3200" dirty="0">
                          <a:effectLst/>
                          <a:latin typeface="Times New Roman" panose="02020603050405020304" pitchFamily="18" charset="0"/>
                          <a:ea typeface="方正楷体_GBK" panose="03000509000000000000" pitchFamily="65" charset="-122"/>
                          <a:cs typeface="Times New Roman" panose="02020603050405020304" pitchFamily="18" charset="0"/>
                        </a:rPr>
                        <a:t>环</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200">
                          <a:effectLst/>
                          <a:latin typeface="Times New Roman" panose="02020603050405020304" pitchFamily="18" charset="0"/>
                          <a:ea typeface="宋体" panose="02010600030101010101" pitchFamily="2" charset="-122"/>
                          <a:cs typeface="Times New Roman" panose="02020603050405020304" pitchFamily="18" charset="0"/>
                        </a:rPr>
                        <a:t>9.8</a:t>
                      </a:r>
                      <a:r>
                        <a:rPr lang="zh-CN" sz="3200">
                          <a:effectLst/>
                          <a:latin typeface="Times New Roman" panose="02020603050405020304" pitchFamily="18" charset="0"/>
                          <a:ea typeface="方正楷体_GBK" panose="03000509000000000000" pitchFamily="65" charset="-122"/>
                          <a:cs typeface="Times New Roman" panose="02020603050405020304" pitchFamily="18" charset="0"/>
                        </a:rPr>
                        <a:t>环</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3293">
                <a:tc>
                  <a:txBody>
                    <a:bodyPr/>
                    <a:lstStyle/>
                    <a:p>
                      <a:pPr algn="ctr">
                        <a:lnSpc>
                          <a:spcPct val="150000"/>
                        </a:lnSpc>
                        <a:spcAft>
                          <a:spcPts val="0"/>
                        </a:spcAft>
                      </a:pPr>
                      <a:r>
                        <a:rPr lang="zh-CN" sz="3200">
                          <a:effectLst/>
                          <a:latin typeface="Times New Roman" panose="02020603050405020304" pitchFamily="18" charset="0"/>
                          <a:ea typeface="方正魏碑_GBK" panose="03000509000000000000" pitchFamily="65" charset="-122"/>
                          <a:cs typeface="Times New Roman" panose="02020603050405020304" pitchFamily="18" charset="0"/>
                        </a:rPr>
                        <a:t>加拉什娜</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200" dirty="0">
                          <a:effectLst/>
                          <a:latin typeface="Times New Roman" panose="02020603050405020304" pitchFamily="18" charset="0"/>
                          <a:ea typeface="宋体" panose="02010600030101010101" pitchFamily="2" charset="-122"/>
                          <a:cs typeface="Times New Roman" panose="02020603050405020304" pitchFamily="18" charset="0"/>
                        </a:rPr>
                        <a:t>10.8</a:t>
                      </a:r>
                      <a:r>
                        <a:rPr lang="zh-CN" sz="3200" dirty="0">
                          <a:effectLst/>
                          <a:latin typeface="Times New Roman" panose="02020603050405020304" pitchFamily="18" charset="0"/>
                          <a:ea typeface="方正楷体_GBK" panose="03000509000000000000" pitchFamily="65" charset="-122"/>
                          <a:cs typeface="Times New Roman" panose="02020603050405020304" pitchFamily="18" charset="0"/>
                        </a:rPr>
                        <a:t>环</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200" dirty="0">
                          <a:effectLst/>
                          <a:latin typeface="Times New Roman" panose="02020603050405020304" pitchFamily="18" charset="0"/>
                          <a:ea typeface="宋体" panose="02010600030101010101" pitchFamily="2" charset="-122"/>
                          <a:cs typeface="Times New Roman" panose="02020603050405020304" pitchFamily="18" charset="0"/>
                        </a:rPr>
                        <a:t>8.9</a:t>
                      </a:r>
                      <a:r>
                        <a:rPr lang="zh-CN" sz="3200" dirty="0">
                          <a:effectLst/>
                          <a:latin typeface="Times New Roman" panose="02020603050405020304" pitchFamily="18" charset="0"/>
                          <a:ea typeface="方正楷体_GBK" panose="03000509000000000000" pitchFamily="65" charset="-122"/>
                          <a:cs typeface="Times New Roman" panose="02020603050405020304" pitchFamily="18" charset="0"/>
                        </a:rPr>
                        <a:t>环</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graphicFrame>
        <p:nvGraphicFramePr>
          <p:cNvPr id="6" name="表格 5"/>
          <p:cNvGraphicFramePr>
            <a:graphicFrameLocks noGrp="1"/>
          </p:cNvGraphicFramePr>
          <p:nvPr>
            <p:extLst>
              <p:ext uri="{D42A27DB-BD31-4B8C-83A1-F6EECF244321}">
                <p14:modId xmlns:p14="http://schemas.microsoft.com/office/powerpoint/2010/main" val="3024385378"/>
              </p:ext>
            </p:extLst>
          </p:nvPr>
        </p:nvGraphicFramePr>
        <p:xfrm>
          <a:off x="582007" y="984908"/>
          <a:ext cx="6422643" cy="1521460"/>
        </p:xfrm>
        <a:graphic>
          <a:graphicData uri="http://schemas.openxmlformats.org/drawingml/2006/table">
            <a:tbl>
              <a:tblPr firstRow="1" firstCol="1" bandRow="1"/>
              <a:tblGrid>
                <a:gridCol w="2140881"/>
                <a:gridCol w="2140881"/>
                <a:gridCol w="2140881"/>
              </a:tblGrid>
              <a:tr h="641919">
                <a:tc>
                  <a:txBody>
                    <a:bodyPr/>
                    <a:lstStyle/>
                    <a:p>
                      <a:pPr algn="ctr">
                        <a:lnSpc>
                          <a:spcPct val="150000"/>
                        </a:lnSpc>
                        <a:spcAft>
                          <a:spcPts val="0"/>
                        </a:spcAft>
                      </a:pPr>
                      <a:r>
                        <a:rPr lang="zh-CN" sz="3200" dirty="0">
                          <a:effectLst/>
                          <a:latin typeface="Times New Roman" panose="02020603050405020304" pitchFamily="18" charset="0"/>
                          <a:ea typeface="方正魏碑_GBK" panose="03000509000000000000" pitchFamily="65" charset="-122"/>
                          <a:cs typeface="Times New Roman" panose="02020603050405020304" pitchFamily="18" charset="0"/>
                        </a:rPr>
                        <a:t>杨倩</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200" dirty="0">
                          <a:effectLst/>
                          <a:latin typeface="Times New Roman" panose="02020603050405020304" pitchFamily="18" charset="0"/>
                          <a:ea typeface="宋体" panose="02010600030101010101" pitchFamily="2" charset="-122"/>
                          <a:cs typeface="Times New Roman" panose="02020603050405020304" pitchFamily="18" charset="0"/>
                        </a:rPr>
                        <a:t>10.7</a:t>
                      </a:r>
                      <a:r>
                        <a:rPr lang="zh-CN" sz="3200" dirty="0">
                          <a:effectLst/>
                          <a:latin typeface="Times New Roman" panose="02020603050405020304" pitchFamily="18" charset="0"/>
                          <a:ea typeface="方正楷体_GBK" panose="03000509000000000000" pitchFamily="65" charset="-122"/>
                          <a:cs typeface="Times New Roman" panose="02020603050405020304" pitchFamily="18" charset="0"/>
                        </a:rPr>
                        <a:t>环</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200">
                          <a:effectLst/>
                          <a:latin typeface="Times New Roman" panose="02020603050405020304" pitchFamily="18" charset="0"/>
                          <a:ea typeface="宋体" panose="02010600030101010101" pitchFamily="2" charset="-122"/>
                          <a:cs typeface="Times New Roman" panose="02020603050405020304" pitchFamily="18" charset="0"/>
                        </a:rPr>
                        <a:t>9.8</a:t>
                      </a:r>
                      <a:r>
                        <a:rPr lang="zh-CN" sz="3200">
                          <a:effectLst/>
                          <a:latin typeface="Times New Roman" panose="02020603050405020304" pitchFamily="18" charset="0"/>
                          <a:ea typeface="方正楷体_GBK" panose="03000509000000000000" pitchFamily="65" charset="-122"/>
                          <a:cs typeface="Times New Roman" panose="02020603050405020304" pitchFamily="18" charset="0"/>
                        </a:rPr>
                        <a:t>环</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1919">
                <a:tc>
                  <a:txBody>
                    <a:bodyPr/>
                    <a:lstStyle/>
                    <a:p>
                      <a:pPr algn="ctr">
                        <a:lnSpc>
                          <a:spcPct val="150000"/>
                        </a:lnSpc>
                        <a:spcAft>
                          <a:spcPts val="0"/>
                        </a:spcAft>
                      </a:pPr>
                      <a:r>
                        <a:rPr lang="zh-CN" sz="3200">
                          <a:effectLst/>
                          <a:latin typeface="Times New Roman" panose="02020603050405020304" pitchFamily="18" charset="0"/>
                          <a:ea typeface="方正魏碑_GBK" panose="03000509000000000000" pitchFamily="65" charset="-122"/>
                          <a:cs typeface="Times New Roman" panose="02020603050405020304" pitchFamily="18" charset="0"/>
                        </a:rPr>
                        <a:t>加拉什娜</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200" dirty="0">
                          <a:effectLst/>
                          <a:latin typeface="Times New Roman" panose="02020603050405020304" pitchFamily="18" charset="0"/>
                          <a:ea typeface="宋体" panose="02010600030101010101" pitchFamily="2" charset="-122"/>
                          <a:cs typeface="Times New Roman" panose="02020603050405020304" pitchFamily="18" charset="0"/>
                        </a:rPr>
                        <a:t>10.8</a:t>
                      </a:r>
                      <a:r>
                        <a:rPr lang="zh-CN" sz="3200" dirty="0">
                          <a:effectLst/>
                          <a:latin typeface="Times New Roman" panose="02020603050405020304" pitchFamily="18" charset="0"/>
                          <a:ea typeface="方正楷体_GBK" panose="03000509000000000000" pitchFamily="65" charset="-122"/>
                          <a:cs typeface="Times New Roman" panose="02020603050405020304" pitchFamily="18" charset="0"/>
                        </a:rPr>
                        <a:t>环</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200" dirty="0">
                          <a:effectLst/>
                          <a:latin typeface="Times New Roman" panose="02020603050405020304" pitchFamily="18" charset="0"/>
                          <a:ea typeface="宋体" panose="02010600030101010101" pitchFamily="2" charset="-122"/>
                          <a:cs typeface="Times New Roman" panose="02020603050405020304" pitchFamily="18" charset="0"/>
                        </a:rPr>
                        <a:t>8.9</a:t>
                      </a:r>
                      <a:r>
                        <a:rPr lang="zh-CN" sz="3200" dirty="0">
                          <a:effectLst/>
                          <a:latin typeface="Times New Roman" panose="02020603050405020304" pitchFamily="18" charset="0"/>
                          <a:ea typeface="方正楷体_GBK" panose="03000509000000000000" pitchFamily="65" charset="-122"/>
                          <a:cs typeface="Times New Roman" panose="02020603050405020304" pitchFamily="18" charset="0"/>
                        </a:rPr>
                        <a:t>环</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646981" y="2544793"/>
            <a:ext cx="10774393" cy="1661993"/>
          </a:xfrm>
          <a:prstGeom prst="rect">
            <a:avLst/>
          </a:prstGeom>
        </p:spPr>
        <p:txBody>
          <a:bodyPr wrap="square">
            <a:spAutoFit/>
          </a:bodyPr>
          <a:lstStyle/>
          <a:p>
            <a:pPr>
              <a:lnSpc>
                <a:spcPct val="150000"/>
              </a:lnSpc>
              <a:spcAft>
                <a:spcPts val="0"/>
              </a:spcAft>
            </a:pP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最后两枪</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打的环数高</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高出</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环。</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最后两枪之前</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杨倩比加拉什娜落后</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环</a:t>
            </a:r>
            <a:r>
              <a:rPr lang="zh-CN" altLang="zh-CN" sz="3400"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3402420" y="2760236"/>
            <a:ext cx="1056700" cy="615553"/>
          </a:xfrm>
          <a:prstGeom prst="rect">
            <a:avLst/>
          </a:prstGeom>
        </p:spPr>
        <p:txBody>
          <a:bodyPr wrap="none">
            <a:spAutoFit/>
          </a:bodyPr>
          <a:lstStyle/>
          <a:p>
            <a:r>
              <a:rPr lang="zh-CN" altLang="zh-CN" sz="3400" dirty="0">
                <a:solidFill>
                  <a:srgbClr val="E72582"/>
                </a:solidFill>
                <a:latin typeface="Times New Roman" panose="02020603050405020304" pitchFamily="18" charset="0"/>
                <a:ea typeface="方正仿宋_GBK" panose="03000509000000000000" pitchFamily="65" charset="-122"/>
                <a:cs typeface="Times New Roman" panose="02020603050405020304" pitchFamily="18" charset="0"/>
              </a:rPr>
              <a:t>杨倩</a:t>
            </a:r>
            <a:endParaRPr lang="zh-CN" altLang="en-US" dirty="0">
              <a:solidFill>
                <a:srgbClr val="E72582"/>
              </a:solidFill>
            </a:endParaRPr>
          </a:p>
        </p:txBody>
      </p:sp>
      <p:sp>
        <p:nvSpPr>
          <p:cNvPr id="9" name="矩形 8"/>
          <p:cNvSpPr/>
          <p:nvPr/>
        </p:nvSpPr>
        <p:spPr>
          <a:xfrm>
            <a:off x="8715895" y="2751393"/>
            <a:ext cx="729687" cy="615553"/>
          </a:xfrm>
          <a:prstGeom prst="rect">
            <a:avLst/>
          </a:prstGeom>
        </p:spPr>
        <p:txBody>
          <a:bodyPr wrap="none">
            <a:spAutoFit/>
          </a:bodyPr>
          <a:lstStyle/>
          <a:p>
            <a:r>
              <a:rPr lang="en-US" altLang="zh-CN" sz="3400"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0.8</a:t>
            </a:r>
            <a:endParaRPr lang="zh-CN" altLang="en-US" dirty="0">
              <a:solidFill>
                <a:srgbClr val="E72582"/>
              </a:solidFill>
            </a:endParaRPr>
          </a:p>
        </p:txBody>
      </p:sp>
      <p:sp>
        <p:nvSpPr>
          <p:cNvPr id="10" name="矩形 9"/>
          <p:cNvSpPr/>
          <p:nvPr/>
        </p:nvSpPr>
        <p:spPr>
          <a:xfrm>
            <a:off x="8351051" y="3518796"/>
            <a:ext cx="729687" cy="615553"/>
          </a:xfrm>
          <a:prstGeom prst="rect">
            <a:avLst/>
          </a:prstGeom>
        </p:spPr>
        <p:txBody>
          <a:bodyPr wrap="none">
            <a:spAutoFit/>
          </a:bodyPr>
          <a:lstStyle/>
          <a:p>
            <a:r>
              <a:rPr lang="en-US" altLang="zh-CN" sz="3400"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0.1</a:t>
            </a:r>
            <a:endParaRPr lang="zh-CN" altLang="en-US" dirty="0">
              <a:solidFill>
                <a:srgbClr val="E72582"/>
              </a:solidFill>
            </a:endParaRPr>
          </a:p>
        </p:txBody>
      </p:sp>
    </p:spTree>
    <p:custDataLst>
      <p:tags r:id="rId1"/>
    </p:custDataLst>
    <p:extLst>
      <p:ext uri="{BB962C8B-B14F-4D97-AF65-F5344CB8AC3E}">
        <p14:creationId xmlns:p14="http://schemas.microsoft.com/office/powerpoint/2010/main" val="3565378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21102" y="861094"/>
            <a:ext cx="11015932" cy="1485407"/>
          </a:xfrm>
          <a:prstGeom prst="rect">
            <a:avLst/>
          </a:prstGeom>
        </p:spPr>
        <p:txBody>
          <a:bodyPr wrap="square">
            <a:spAutoFit/>
          </a:bodyPr>
          <a:lstStyle/>
          <a:p>
            <a:pPr lvl="0">
              <a:lnSpc>
                <a:spcPct val="150000"/>
              </a:lnSpc>
            </a:pPr>
            <a:r>
              <a:rPr lang="en-US" altLang="zh-CN" sz="3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在杨倩比赛过程中</a:t>
            </a:r>
            <a:r>
              <a:rPr lang="en-US" altLang="zh-CN" sz="3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两台摄像机从杨倩的正面和左面拍出了下面两张照片</a:t>
            </a:r>
            <a:r>
              <a:rPr lang="en-US" altLang="zh-CN" sz="3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请写出这两张照片分别是从哪个方向拍到的。</a:t>
            </a:r>
            <a:endParaRPr lang="zh-CN" altLang="zh-CN" sz="32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p:txBody>
      </p:sp>
      <p:pic>
        <p:nvPicPr>
          <p:cNvPr id="8" name="image390.jpeg"/>
          <p:cNvPicPr/>
          <p:nvPr/>
        </p:nvPicPr>
        <p:blipFill>
          <a:blip r:embed="rId4"/>
          <a:stretch>
            <a:fillRect/>
          </a:stretch>
        </p:blipFill>
        <p:spPr>
          <a:xfrm>
            <a:off x="1768106" y="2438685"/>
            <a:ext cx="8655787" cy="2163565"/>
          </a:xfrm>
          <a:prstGeom prst="rect">
            <a:avLst/>
          </a:prstGeom>
        </p:spPr>
      </p:pic>
      <p:sp>
        <p:nvSpPr>
          <p:cNvPr id="6" name="矩形 5"/>
          <p:cNvSpPr/>
          <p:nvPr/>
        </p:nvSpPr>
        <p:spPr>
          <a:xfrm>
            <a:off x="2370670" y="4694434"/>
            <a:ext cx="7170145" cy="877163"/>
          </a:xfrm>
          <a:prstGeom prst="rect">
            <a:avLst/>
          </a:prstGeom>
        </p:spPr>
        <p:txBody>
          <a:bodyPr wrap="square">
            <a:spAutoFit/>
          </a:bodyPr>
          <a:lstStyle/>
          <a:p>
            <a:pPr>
              <a:lnSpc>
                <a:spcPct val="150000"/>
              </a:lnSpc>
              <a:spcAft>
                <a:spcPts val="0"/>
              </a:spcAft>
            </a:pP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矩形 8"/>
          <p:cNvSpPr/>
          <p:nvPr/>
        </p:nvSpPr>
        <p:spPr>
          <a:xfrm>
            <a:off x="2996978" y="4937675"/>
            <a:ext cx="1056700" cy="615553"/>
          </a:xfrm>
          <a:prstGeom prst="rect">
            <a:avLst/>
          </a:prstGeom>
        </p:spPr>
        <p:txBody>
          <a:bodyPr wrap="none">
            <a:spAutoFit/>
          </a:bodyPr>
          <a:lstStyle/>
          <a:p>
            <a:r>
              <a:rPr lang="zh-CN" altLang="zh-CN" sz="3400" b="1" dirty="0">
                <a:solidFill>
                  <a:srgbClr val="E72582"/>
                </a:solidFill>
                <a:latin typeface="Times New Roman" panose="02020603050405020304" pitchFamily="18" charset="0"/>
                <a:ea typeface="方正仿宋_GBK" panose="03000509000000000000" pitchFamily="65" charset="-122"/>
                <a:cs typeface="Times New Roman" panose="02020603050405020304" pitchFamily="18" charset="0"/>
              </a:rPr>
              <a:t>正面</a:t>
            </a:r>
            <a:endParaRPr lang="zh-CN" altLang="en-US" b="1" dirty="0">
              <a:solidFill>
                <a:srgbClr val="E72582"/>
              </a:solidFill>
            </a:endParaRPr>
          </a:p>
        </p:txBody>
      </p:sp>
      <p:sp>
        <p:nvSpPr>
          <p:cNvPr id="10" name="矩形 9"/>
          <p:cNvSpPr/>
          <p:nvPr/>
        </p:nvSpPr>
        <p:spPr>
          <a:xfrm>
            <a:off x="7750133" y="4937674"/>
            <a:ext cx="1056700" cy="615553"/>
          </a:xfrm>
          <a:prstGeom prst="rect">
            <a:avLst/>
          </a:prstGeom>
        </p:spPr>
        <p:txBody>
          <a:bodyPr wrap="none">
            <a:spAutoFit/>
          </a:bodyPr>
          <a:lstStyle/>
          <a:p>
            <a:r>
              <a:rPr lang="zh-CN" altLang="zh-CN" sz="3400" b="1" dirty="0">
                <a:solidFill>
                  <a:srgbClr val="E72582"/>
                </a:solidFill>
                <a:latin typeface="Times New Roman" panose="02020603050405020304" pitchFamily="18" charset="0"/>
                <a:ea typeface="方正仿宋_GBK" panose="03000509000000000000" pitchFamily="65" charset="-122"/>
                <a:cs typeface="Times New Roman" panose="02020603050405020304" pitchFamily="18" charset="0"/>
              </a:rPr>
              <a:t>左面</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3241154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86595" y="861094"/>
            <a:ext cx="10925319" cy="2990434"/>
          </a:xfrm>
          <a:prstGeom prst="rect">
            <a:avLst/>
          </a:prstGeom>
        </p:spPr>
        <p:txBody>
          <a:bodyPr wrap="square">
            <a:spAutoFit/>
          </a:bodyPr>
          <a:lstStyle/>
          <a:p>
            <a:pPr>
              <a:lnSpc>
                <a:spcPct val="120000"/>
              </a:lnSpc>
              <a:spcAft>
                <a:spcPts val="0"/>
              </a:spcAft>
            </a:pPr>
            <a:r>
              <a:rPr lang="zh-CN" altLang="zh-CN" sz="3200" dirty="0">
                <a:latin typeface="Times New Roman" panose="02020603050405020304" pitchFamily="18" charset="0"/>
                <a:ea typeface="方正黑体_GBK" panose="03000509000000000000" pitchFamily="65" charset="-122"/>
                <a:cs typeface="Times New Roman" panose="02020603050405020304" pitchFamily="18" charset="0"/>
              </a:rPr>
              <a:t>二、</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 2021</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日</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在东京奥运会跳水项目女子</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米跳台决赛中</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岁的全红婵以</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466.2</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的高分获得第一</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打破了陈若琳奥运历史夺冠最高分数</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447.7</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分的纪录</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另一位中国选手陈芋汐以</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425.4</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分摘银。请问</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全红婵和陈芋汐谁与前奥运历史夺冠最高分数纪录更接近</a:t>
            </a: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a:t>
            </a:r>
          </a:p>
        </p:txBody>
      </p:sp>
      <p:sp>
        <p:nvSpPr>
          <p:cNvPr id="6" name="矩形 5"/>
          <p:cNvSpPr/>
          <p:nvPr/>
        </p:nvSpPr>
        <p:spPr>
          <a:xfrm>
            <a:off x="893046" y="3871542"/>
            <a:ext cx="10405907" cy="2446824"/>
          </a:xfrm>
          <a:prstGeom prst="rect">
            <a:avLst/>
          </a:prstGeom>
        </p:spPr>
        <p:txBody>
          <a:bodyPr wrap="square">
            <a:spAutoFit/>
          </a:bodyPr>
          <a:lstStyle/>
          <a:p>
            <a:pPr lvl="0">
              <a:lnSpc>
                <a:spcPct val="150000"/>
              </a:lnSpc>
            </a:pPr>
            <a:r>
              <a:rPr lang="en-US" altLang="zh-CN" sz="3400"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466.2-447.7=18.5(</a:t>
            </a:r>
            <a:r>
              <a:rPr lang="zh-CN" altLang="zh-CN" sz="3400" dirty="0">
                <a:solidFill>
                  <a:srgbClr val="E72582"/>
                </a:solidFill>
                <a:latin typeface="Times New Roman" panose="02020603050405020304" pitchFamily="18" charset="0"/>
                <a:ea typeface="方正仿宋_GBK" panose="03000509000000000000" pitchFamily="65" charset="-122"/>
                <a:cs typeface="Times New Roman" panose="02020603050405020304" pitchFamily="18" charset="0"/>
              </a:rPr>
              <a:t>分</a:t>
            </a:r>
            <a:r>
              <a:rPr lang="en-US" altLang="zh-CN" sz="3400" dirty="0" smtClean="0">
                <a:solidFill>
                  <a:srgbClr val="E72582"/>
                </a:solidFill>
                <a:latin typeface="Times New Roman" panose="02020603050405020304" pitchFamily="18" charset="0"/>
                <a:ea typeface="宋体" panose="02010600030101010101" pitchFamily="2" charset="-122"/>
                <a:cs typeface="Times New Roman" panose="02020603050405020304" pitchFamily="18" charset="0"/>
              </a:rPr>
              <a:t>)          447.7-425.4=22.3</a:t>
            </a:r>
            <a:r>
              <a:rPr lang="en-US" altLang="zh-CN" sz="3400"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400" dirty="0">
                <a:solidFill>
                  <a:srgbClr val="E72582"/>
                </a:solidFill>
                <a:latin typeface="Times New Roman" panose="02020603050405020304" pitchFamily="18" charset="0"/>
                <a:ea typeface="方正仿宋_GBK" panose="03000509000000000000" pitchFamily="65" charset="-122"/>
                <a:cs typeface="Times New Roman" panose="02020603050405020304" pitchFamily="18" charset="0"/>
              </a:rPr>
              <a:t>分</a:t>
            </a:r>
            <a:r>
              <a:rPr lang="en-US" altLang="zh-CN" sz="3400"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400" dirty="0">
              <a:solidFill>
                <a:srgbClr val="E72582"/>
              </a:solidFill>
              <a:latin typeface="Calibri" panose="020F0502020204030204" pitchFamily="34" charset="0"/>
              <a:ea typeface="宋体" panose="02010600030101010101" pitchFamily="2" charset="-122"/>
              <a:cs typeface="Times New Roman" panose="02020603050405020304" pitchFamily="18" charset="0"/>
            </a:endParaRPr>
          </a:p>
          <a:p>
            <a:pPr lvl="0">
              <a:lnSpc>
                <a:spcPct val="150000"/>
              </a:lnSpc>
            </a:pPr>
            <a:r>
              <a:rPr lang="en-US" altLang="zh-CN" sz="3400"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18.5&lt;22.3</a:t>
            </a:r>
            <a:endParaRPr lang="zh-CN" altLang="zh-CN" sz="3400" dirty="0">
              <a:solidFill>
                <a:srgbClr val="E72582"/>
              </a:solidFill>
              <a:latin typeface="Calibri" panose="020F0502020204030204" pitchFamily="34" charset="0"/>
              <a:ea typeface="宋体" panose="02010600030101010101" pitchFamily="2" charset="-122"/>
              <a:cs typeface="Times New Roman" panose="02020603050405020304" pitchFamily="18" charset="0"/>
            </a:endParaRPr>
          </a:p>
          <a:p>
            <a:pPr lvl="0">
              <a:lnSpc>
                <a:spcPct val="150000"/>
              </a:lnSpc>
            </a:pPr>
            <a:r>
              <a:rPr lang="zh-CN" altLang="zh-CN" sz="3400" dirty="0">
                <a:solidFill>
                  <a:srgbClr val="E72582"/>
                </a:solidFill>
                <a:latin typeface="Times New Roman" panose="02020603050405020304" pitchFamily="18" charset="0"/>
                <a:ea typeface="方正仿宋_GBK" panose="03000509000000000000" pitchFamily="65" charset="-122"/>
                <a:cs typeface="Times New Roman" panose="02020603050405020304" pitchFamily="18" charset="0"/>
              </a:rPr>
              <a:t>答</a:t>
            </a:r>
            <a:r>
              <a:rPr lang="en-US" altLang="zh-CN" sz="3400"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400" dirty="0">
                <a:solidFill>
                  <a:srgbClr val="E72582"/>
                </a:solidFill>
                <a:latin typeface="Times New Roman" panose="02020603050405020304" pitchFamily="18" charset="0"/>
                <a:ea typeface="方正仿宋_GBK" panose="03000509000000000000" pitchFamily="65" charset="-122"/>
                <a:cs typeface="Times New Roman" panose="02020603050405020304" pitchFamily="18" charset="0"/>
              </a:rPr>
              <a:t>全红婵与前奥运历史夺冠最高分数纪录更接近。</a:t>
            </a:r>
            <a:endParaRPr lang="zh-CN" altLang="zh-CN" sz="3400" dirty="0">
              <a:solidFill>
                <a:srgbClr val="E72582"/>
              </a:solidFill>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404837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 action="ppaction://noaction"/>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t>同步练习</a:t>
            </a:r>
          </a:p>
        </p:txBody>
      </p:sp>
      <p:pic>
        <p:nvPicPr>
          <p:cNvPr id="6" name="image5.jpeg"/>
          <p:cNvPicPr>
            <a:picLocks noChangeAspect="1"/>
          </p:cNvPicPr>
          <p:nvPr/>
        </p:nvPicPr>
        <p:blipFill>
          <a:blip r:embed="rId4"/>
          <a:stretch>
            <a:fillRect/>
          </a:stretch>
        </p:blipFill>
        <p:spPr>
          <a:xfrm>
            <a:off x="505460" y="876344"/>
            <a:ext cx="4382770" cy="805815"/>
          </a:xfrm>
          <a:prstGeom prst="rect">
            <a:avLst/>
          </a:prstGeom>
        </p:spPr>
      </p:pic>
      <p:sp>
        <p:nvSpPr>
          <p:cNvPr id="3" name="矩形 2"/>
          <p:cNvSpPr/>
          <p:nvPr/>
        </p:nvSpPr>
        <p:spPr>
          <a:xfrm>
            <a:off x="439947" y="1740855"/>
            <a:ext cx="10990053" cy="1348061"/>
          </a:xfrm>
          <a:prstGeom prst="rect">
            <a:avLst/>
          </a:prstGeom>
        </p:spPr>
        <p:txBody>
          <a:bodyPr wrap="square">
            <a:spAutoFit/>
          </a:bodyPr>
          <a:lstStyle/>
          <a:p>
            <a:pPr>
              <a:lnSpc>
                <a:spcPct val="120000"/>
              </a:lnSpc>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smtClean="0">
                <a:latin typeface="Times New Roman" panose="02020603050405020304" pitchFamily="18" charset="0"/>
                <a:ea typeface="宋体" panose="02010600030101010101" pitchFamily="2" charset="-122"/>
                <a:cs typeface="Times New Roman" panose="02020603050405020304" pitchFamily="18" charset="0"/>
              </a:rPr>
              <a:t>学</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校</a:t>
            </a:r>
            <a:r>
              <a:rPr lang="en-US" altLang="zh-CN" sz="3400" dirty="0">
                <a:latin typeface="Times New Roman" panose="02020603050405020304" pitchFamily="18" charset="0"/>
                <a:ea typeface="宋体" panose="02010600030101010101" pitchFamily="2" charset="-122"/>
              </a:rPr>
              <a:t>50</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米跑步比赛</a:t>
            </a:r>
            <a:r>
              <a:rPr lang="en-US" altLang="zh-CN" sz="3400" dirty="0">
                <a:latin typeface="Times New Roman" panose="02020603050405020304" pitchFamily="18" charset="0"/>
                <a:ea typeface="宋体" panose="02010600030101010101" pitchFamily="2" charset="-122"/>
              </a:rPr>
              <a: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前</a:t>
            </a:r>
            <a:r>
              <a:rPr lang="en-US" altLang="zh-CN" sz="3400" dirty="0">
                <a:latin typeface="Times New Roman" panose="02020603050405020304" pitchFamily="18" charset="0"/>
                <a:ea typeface="宋体" panose="02010600030101010101" pitchFamily="2" charset="-122"/>
              </a:rPr>
              <a:t>3</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名同学的成绩如下。根据比赛成绩判断</a:t>
            </a:r>
            <a:r>
              <a:rPr lang="en-US" altLang="zh-CN" sz="3400" dirty="0">
                <a:latin typeface="Times New Roman" panose="02020603050405020304" pitchFamily="18" charset="0"/>
                <a:ea typeface="宋体" panose="02010600030101010101" pitchFamily="2" charset="-122"/>
              </a:rPr>
              <a: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下面图</a:t>
            </a:r>
            <a:r>
              <a:rPr lang="en-US" altLang="zh-CN" sz="3400" dirty="0">
                <a:latin typeface="Times New Roman" panose="02020603050405020304" pitchFamily="18" charset="0"/>
                <a:ea typeface="宋体" panose="02010600030101010101" pitchFamily="2" charset="-122"/>
              </a:rPr>
              <a: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rPr>
              <a: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最符合当时冲刺的画面。</a:t>
            </a:r>
            <a:endParaRPr lang="zh-CN" altLang="en-US" sz="3400" dirty="0"/>
          </a:p>
        </p:txBody>
      </p:sp>
      <p:sp>
        <p:nvSpPr>
          <p:cNvPr id="8" name="矩形 7"/>
          <p:cNvSpPr/>
          <p:nvPr/>
        </p:nvSpPr>
        <p:spPr>
          <a:xfrm>
            <a:off x="4521500" y="2414885"/>
            <a:ext cx="474810"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rPr>
              <a:t>B</a:t>
            </a:r>
            <a:endParaRPr lang="zh-CN" altLang="en-US" b="1" dirty="0">
              <a:solidFill>
                <a:srgbClr val="E72582"/>
              </a:solidFill>
            </a:endParaRPr>
          </a:p>
        </p:txBody>
      </p:sp>
      <p:graphicFrame>
        <p:nvGraphicFramePr>
          <p:cNvPr id="10" name="表格 9"/>
          <p:cNvGraphicFramePr>
            <a:graphicFrameLocks noGrp="1"/>
          </p:cNvGraphicFramePr>
          <p:nvPr>
            <p:extLst>
              <p:ext uri="{D42A27DB-BD31-4B8C-83A1-F6EECF244321}">
                <p14:modId xmlns:p14="http://schemas.microsoft.com/office/powerpoint/2010/main" val="51879544"/>
              </p:ext>
            </p:extLst>
          </p:nvPr>
        </p:nvGraphicFramePr>
        <p:xfrm>
          <a:off x="1664897" y="3030437"/>
          <a:ext cx="8962847" cy="1088200"/>
        </p:xfrm>
        <a:graphic>
          <a:graphicData uri="http://schemas.openxmlformats.org/drawingml/2006/table">
            <a:tbl>
              <a:tblPr firstRow="1" firstCol="1" bandRow="1"/>
              <a:tblGrid>
                <a:gridCol w="2987615"/>
                <a:gridCol w="1991744"/>
                <a:gridCol w="1991744"/>
                <a:gridCol w="1991744"/>
              </a:tblGrid>
              <a:tr h="434352">
                <a:tc>
                  <a:txBody>
                    <a:bodyPr/>
                    <a:lstStyle/>
                    <a:p>
                      <a:pPr algn="ctr">
                        <a:lnSpc>
                          <a:spcPct val="150000"/>
                        </a:lnSpc>
                        <a:spcAft>
                          <a:spcPts val="0"/>
                        </a:spcAft>
                      </a:pPr>
                      <a:r>
                        <a:rPr lang="zh-CN" sz="2500" dirty="0">
                          <a:effectLst/>
                          <a:latin typeface="Times New Roman" panose="02020603050405020304" pitchFamily="18" charset="0"/>
                          <a:ea typeface="方正魏碑_GBK" panose="03000509000000000000" pitchFamily="65" charset="-122"/>
                          <a:cs typeface="Times New Roman" panose="02020603050405020304" pitchFamily="18" charset="0"/>
                        </a:rPr>
                        <a:t>选手</a:t>
                      </a:r>
                      <a:endParaRPr lang="zh-CN" sz="25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500" dirty="0">
                          <a:effectLst/>
                          <a:latin typeface="Times New Roman" panose="02020603050405020304" pitchFamily="18" charset="0"/>
                          <a:ea typeface="方正楷体_GBK" panose="03000509000000000000" pitchFamily="65" charset="-122"/>
                          <a:cs typeface="Times New Roman" panose="02020603050405020304" pitchFamily="18" charset="0"/>
                        </a:rPr>
                        <a:t>甲</a:t>
                      </a:r>
                      <a:endParaRPr lang="zh-CN" sz="25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500">
                          <a:effectLst/>
                          <a:latin typeface="Times New Roman" panose="02020603050405020304" pitchFamily="18" charset="0"/>
                          <a:ea typeface="方正楷体_GBK" panose="03000509000000000000" pitchFamily="65" charset="-122"/>
                          <a:cs typeface="Times New Roman" panose="02020603050405020304" pitchFamily="18" charset="0"/>
                        </a:rPr>
                        <a:t>乙</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500">
                          <a:effectLst/>
                          <a:latin typeface="Times New Roman" panose="02020603050405020304" pitchFamily="18" charset="0"/>
                          <a:ea typeface="方正楷体_GBK" panose="03000509000000000000" pitchFamily="65" charset="-122"/>
                          <a:cs typeface="Times New Roman" panose="02020603050405020304" pitchFamily="18" charset="0"/>
                        </a:rPr>
                        <a:t>丙</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352">
                <a:tc>
                  <a:txBody>
                    <a:bodyPr/>
                    <a:lstStyle/>
                    <a:p>
                      <a:pPr algn="ctr">
                        <a:lnSpc>
                          <a:spcPct val="150000"/>
                        </a:lnSpc>
                        <a:spcAft>
                          <a:spcPts val="0"/>
                        </a:spcAft>
                      </a:pPr>
                      <a:r>
                        <a:rPr lang="zh-CN" sz="2500">
                          <a:effectLst/>
                          <a:latin typeface="Times New Roman" panose="02020603050405020304" pitchFamily="18" charset="0"/>
                          <a:ea typeface="方正魏碑_GBK" panose="03000509000000000000" pitchFamily="65" charset="-122"/>
                          <a:cs typeface="Times New Roman" panose="02020603050405020304" pitchFamily="18" charset="0"/>
                        </a:rPr>
                        <a:t>成绩</a:t>
                      </a:r>
                      <a:r>
                        <a:rPr lang="en-US" sz="2500">
                          <a:effectLst/>
                          <a:latin typeface="Times New Roman" panose="02020603050405020304" pitchFamily="18" charset="0"/>
                          <a:ea typeface="宋体" panose="02010600030101010101" pitchFamily="2" charset="-122"/>
                          <a:cs typeface="Times New Roman" panose="02020603050405020304" pitchFamily="18" charset="0"/>
                        </a:rPr>
                        <a:t>(</a:t>
                      </a:r>
                      <a:r>
                        <a:rPr lang="zh-CN" sz="2500">
                          <a:effectLst/>
                          <a:latin typeface="Times New Roman" panose="02020603050405020304" pitchFamily="18" charset="0"/>
                          <a:ea typeface="方正魏碑_GBK" panose="03000509000000000000" pitchFamily="65" charset="-122"/>
                          <a:cs typeface="Times New Roman" panose="02020603050405020304" pitchFamily="18" charset="0"/>
                        </a:rPr>
                        <a:t>秒</a:t>
                      </a:r>
                      <a:r>
                        <a:rPr lang="en-US" sz="2500">
                          <a:effectLst/>
                          <a:latin typeface="Times New Roman" panose="02020603050405020304" pitchFamily="18" charset="0"/>
                          <a:ea typeface="宋体" panose="02010600030101010101" pitchFamily="2" charset="-122"/>
                          <a:cs typeface="Times New Roman" panose="02020603050405020304" pitchFamily="18" charset="0"/>
                        </a:rPr>
                        <a:t>)</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500" dirty="0">
                          <a:effectLst/>
                          <a:latin typeface="Times New Roman" panose="02020603050405020304" pitchFamily="18" charset="0"/>
                          <a:ea typeface="宋体" panose="02010600030101010101" pitchFamily="2" charset="-122"/>
                          <a:cs typeface="Times New Roman" panose="02020603050405020304" pitchFamily="18" charset="0"/>
                        </a:rPr>
                        <a:t>8.1</a:t>
                      </a:r>
                      <a:endParaRPr lang="zh-CN" sz="25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500" dirty="0">
                          <a:effectLst/>
                          <a:latin typeface="Times New Roman" panose="02020603050405020304" pitchFamily="18" charset="0"/>
                          <a:ea typeface="宋体" panose="02010600030101010101" pitchFamily="2" charset="-122"/>
                          <a:cs typeface="Times New Roman" panose="02020603050405020304" pitchFamily="18" charset="0"/>
                        </a:rPr>
                        <a:t>8.2</a:t>
                      </a:r>
                      <a:endParaRPr lang="zh-CN" sz="25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500" dirty="0">
                          <a:effectLst/>
                          <a:latin typeface="Times New Roman" panose="02020603050405020304" pitchFamily="18" charset="0"/>
                          <a:ea typeface="宋体" panose="02010600030101010101" pitchFamily="2" charset="-122"/>
                          <a:cs typeface="Times New Roman" panose="02020603050405020304" pitchFamily="18" charset="0"/>
                        </a:rPr>
                        <a:t>8.7</a:t>
                      </a:r>
                      <a:endParaRPr lang="zh-CN" sz="25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1" name="image392.jpeg"/>
          <p:cNvPicPr/>
          <p:nvPr/>
        </p:nvPicPr>
        <p:blipFill>
          <a:blip r:embed="rId5"/>
          <a:stretch>
            <a:fillRect/>
          </a:stretch>
        </p:blipFill>
        <p:spPr>
          <a:xfrm>
            <a:off x="635892" y="4490941"/>
            <a:ext cx="10949504" cy="1392274"/>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0" name="副标题 146"/>
          <p:cNvSpPr txBox="1"/>
          <p:nvPr>
            <p:custDataLst>
              <p:tags r:id="rId2"/>
            </p:custDataLst>
          </p:nvPr>
        </p:nvSpPr>
        <p:spPr>
          <a:xfrm>
            <a:off x="635" y="2189480"/>
            <a:ext cx="12197715" cy="998855"/>
          </a:xfrm>
          <a:prstGeom prst="rect">
            <a:avLst/>
          </a:prstGeom>
        </p:spPr>
        <p:txBody>
          <a:bodyPr vert="horz" lIns="90000" tIns="46800" rIns="90000" bIns="46800" rtlCol="0">
            <a:noAutofit/>
          </a:bodyPr>
          <a:lstStyle>
            <a:lvl1pPr marL="0" indent="0" algn="ctr" defTabSz="914400" rtl="0" eaLnBrk="1" fontAlgn="auto" latinLnBrk="0" hangingPunct="1">
              <a:lnSpc>
                <a:spcPct val="110000"/>
              </a:lnSpc>
              <a:spcBef>
                <a:spcPts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457200" indent="0" algn="ctr"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ts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ts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ts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zh-CN" altLang="en-US" sz="5000" b="1" dirty="0">
                <a:latin typeface="方正大标宋简体" panose="02000000000000000000" pitchFamily="2" charset="-122"/>
                <a:ea typeface="方正大标宋简体" panose="02000000000000000000" pitchFamily="2" charset="-122"/>
                <a:cs typeface="汉仪雅酷黑 95W" panose="020B0A04020202020204" charset="-122"/>
              </a:rPr>
              <a:t>谢谢观看</a:t>
            </a:r>
          </a:p>
        </p:txBody>
      </p:sp>
      <p:cxnSp>
        <p:nvCxnSpPr>
          <p:cNvPr id="53" name="直接连接符 52"/>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2"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4702644" y="4152516"/>
            <a:ext cx="2933868" cy="368300"/>
          </a:xfrm>
          <a:prstGeom prst="rect">
            <a:avLst/>
          </a:prstGeom>
          <a:noFill/>
        </p:spPr>
        <p:txBody>
          <a:bodyPr wrap="square" rtlCol="0">
            <a:spAutoFit/>
          </a:bodyPr>
          <a:lstStyle/>
          <a:p>
            <a:pPr algn="ctr"/>
            <a:r>
              <a:rPr lang="zh-CN" altLang="en-US" dirty="0">
                <a:solidFill>
                  <a:schemeClr val="bg1"/>
                </a:solidFill>
                <a:latin typeface="+mj-ea"/>
                <a:ea typeface="+mj-ea"/>
              </a:rPr>
              <a:t>北师大</a:t>
            </a:r>
            <a:r>
              <a:rPr lang="zh-CN" altLang="en-US">
                <a:solidFill>
                  <a:schemeClr val="bg1"/>
                </a:solidFill>
                <a:latin typeface="+mj-ea"/>
                <a:ea typeface="+mj-ea"/>
              </a:rPr>
              <a:t>版</a:t>
            </a:r>
            <a:r>
              <a:rPr lang="en-US" altLang="zh-CN">
                <a:solidFill>
                  <a:schemeClr val="bg1"/>
                </a:solidFill>
                <a:latin typeface="+mj-ea"/>
                <a:ea typeface="+mj-ea"/>
              </a:rPr>
              <a:t> </a:t>
            </a:r>
            <a:r>
              <a:rPr lang="zh-CN" altLang="en-US">
                <a:solidFill>
                  <a:schemeClr val="bg1"/>
                </a:solidFill>
                <a:latin typeface="+mj-ea"/>
                <a:ea typeface="+mj-ea"/>
              </a:rPr>
              <a:t>四年级</a:t>
            </a:r>
            <a:r>
              <a:rPr lang="zh-CN" altLang="en-US" dirty="0">
                <a:solidFill>
                  <a:schemeClr val="bg1"/>
                </a:solidFill>
                <a:latin typeface="+mj-ea"/>
                <a:ea typeface="+mj-ea"/>
              </a:rPr>
              <a:t>数学下册</a:t>
            </a:r>
          </a:p>
        </p:txBody>
      </p:sp>
      <p:sp>
        <p:nvSpPr>
          <p:cNvPr id="64" name="文本框 63"/>
          <p:cNvSpPr txBox="1"/>
          <p:nvPr/>
        </p:nvSpPr>
        <p:spPr>
          <a:xfrm>
            <a:off x="3015297" y="3188335"/>
            <a:ext cx="6161405" cy="613694"/>
          </a:xfrm>
          <a:prstGeom prst="rect">
            <a:avLst/>
          </a:prstGeom>
          <a:noFill/>
        </p:spPr>
        <p:txBody>
          <a:bodyPr wrap="square" rtlCol="0">
            <a:spAutoFit/>
          </a:bodyPr>
          <a:lstStyle/>
          <a:p>
            <a:pPr algn="ctr" fontAlgn="auto">
              <a:lnSpc>
                <a:spcPct val="150000"/>
              </a:lnSpc>
            </a:pPr>
            <a:r>
              <a:rPr lang="en-US" altLang="zh-CN" sz="1200" dirty="0">
                <a:solidFill>
                  <a:schemeClr val="tx1">
                    <a:lumMod val="50000"/>
                    <a:lumOff val="50000"/>
                  </a:schemeClr>
                </a:solidFill>
                <a:latin typeface="+mj-ea"/>
                <a:ea typeface="+mj-ea"/>
                <a:cs typeface="+mj-lt"/>
              </a:rPr>
              <a:t>This is the last of the postings.</a:t>
            </a:r>
          </a:p>
          <a:p>
            <a:pPr algn="ctr" fontAlgn="auto">
              <a:lnSpc>
                <a:spcPct val="150000"/>
              </a:lnSpc>
            </a:pPr>
            <a:r>
              <a:rPr lang="en-US" altLang="zh-CN" sz="1200" dirty="0">
                <a:solidFill>
                  <a:schemeClr val="tx1">
                    <a:lumMod val="50000"/>
                    <a:lumOff val="50000"/>
                  </a:schemeClr>
                </a:solidFill>
                <a:latin typeface="+mj-ea"/>
                <a:ea typeface="+mj-ea"/>
                <a:cs typeface="+mj-lt"/>
              </a:rPr>
              <a:t>Thank you for watching.</a:t>
            </a:r>
            <a:endParaRPr lang="zh-CN" altLang="en-US" sz="1200" dirty="0">
              <a:solidFill>
                <a:schemeClr val="tx1">
                  <a:lumMod val="50000"/>
                  <a:lumOff val="50000"/>
                </a:schemeClr>
              </a:solidFill>
              <a:latin typeface="+mj-ea"/>
              <a:ea typeface="+mj-ea"/>
              <a:cs typeface="+mj-lt"/>
            </a:endParaRPr>
          </a:p>
        </p:txBody>
      </p:sp>
      <p:sp>
        <p:nvSpPr>
          <p:cNvPr id="65" name="矩形: 圆角 64"/>
          <p:cNvSpPr/>
          <p:nvPr/>
        </p:nvSpPr>
        <p:spPr>
          <a:xfrm>
            <a:off x="3435350" y="1619528"/>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TotalTime>
  <Words>478</Words>
  <Application>Microsoft Office PowerPoint</Application>
  <PresentationFormat>宽屏</PresentationFormat>
  <Paragraphs>55</Paragraphs>
  <Slides>7</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7</vt:i4>
      </vt:variant>
    </vt:vector>
  </HeadingPairs>
  <TitlesOfParts>
    <vt:vector size="23" baseType="lpstr">
      <vt:lpstr>Calibri</vt:lpstr>
      <vt:lpstr>方正黑体_GBK</vt:lpstr>
      <vt:lpstr>Arial</vt:lpstr>
      <vt:lpstr>方正楷体_GBK</vt:lpstr>
      <vt:lpstr>Times New Roman</vt:lpstr>
      <vt:lpstr>方正大标宋简体</vt:lpstr>
      <vt:lpstr>方正大标宋_GBK</vt:lpstr>
      <vt:lpstr>微软雅黑</vt:lpstr>
      <vt:lpstr>方正魏碑_GBK</vt:lpstr>
      <vt:lpstr>方正小标宋_GBK</vt:lpstr>
      <vt:lpstr>Wingdings</vt:lpstr>
      <vt:lpstr>方正隶变_GBK</vt:lpstr>
      <vt:lpstr>宋体</vt:lpstr>
      <vt:lpstr>汉仪雅酷黑 95W</vt:lpstr>
      <vt:lpstr>方正仿宋_GBK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63135</dc:creator>
  <cp:lastModifiedBy>Administrator</cp:lastModifiedBy>
  <cp:revision>229</cp:revision>
  <dcterms:created xsi:type="dcterms:W3CDTF">2019-06-19T02:08:00Z</dcterms:created>
  <dcterms:modified xsi:type="dcterms:W3CDTF">2026-03-23T07:59:34Z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2052-11.1.0.8838</vt:lpwstr>
  </property>
  <property fmtid="{D5CDD505-2E9C-101B-9397-08002B2CF9AE}" pid="3" name="ICV">
    <vt:lpwstr>0120116FAA4943239CF14053B68F4A85</vt:lpwstr>
  </property>
</Properties>
</file>