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39" r:id="rId8"/>
    <p:sldId id="545" r:id="rId9"/>
    <p:sldId id="540" r:id="rId10"/>
    <p:sldId id="542" r:id="rId11"/>
    <p:sldId id="543" r:id="rId12"/>
    <p:sldId id="544" r:id="rId13"/>
    <p:sldId id="511" r:id="rId14"/>
    <p:sldId id="546" r:id="rId15"/>
    <p:sldId id="549" r:id="rId16"/>
    <p:sldId id="550" r:id="rId17"/>
    <p:sldId id="427" r:id="rId18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大标宋_GBK" panose="03000509000000000000" pitchFamily="65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方正隶变_GBK" panose="03000509000000000000" pitchFamily="65" charset="-122"/>
      <p:regular r:id="rId31"/>
    </p:embeddedFont>
    <p:embeddedFont>
      <p:font typeface="方正大标宋简体" panose="02010600030101010101" charset="-122"/>
      <p:regular r:id="rId32"/>
    </p:embeddedFont>
    <p:embeddedFont>
      <p:font typeface="MS Gothic" panose="020B0609070205080204" pitchFamily="49" charset="-128"/>
      <p:regular r:id="rId33"/>
    </p:embeddedFont>
    <p:embeddedFont>
      <p:font typeface="方正黑体_GBK" panose="03000509000000000000" pitchFamily="65" charset="-122"/>
      <p:regular r:id="rId34"/>
    </p:embeddedFont>
    <p:embeddedFont>
      <p:font typeface="方正小标宋_GBK" panose="03000509000000000000" pitchFamily="65" charset="-122"/>
      <p:regular r:id="rId35"/>
    </p:embeddedFont>
    <p:embeddedFont>
      <p:font typeface="方正书宋_GBK" panose="03000509000000000000" pitchFamily="65" charset="-122"/>
      <p:regular r:id="rId36"/>
    </p:embeddedFont>
    <p:embeddedFont>
      <p:font typeface="方正仿宋_GBK" panose="03000509000000000000" pitchFamily="65" charset="-122"/>
      <p:regular r:id="rId37"/>
    </p:embeddedFont>
    <p:embeddedFont>
      <p:font typeface="Cambria Math" panose="02040503050406030204" pitchFamily="18" charset="0"/>
      <p:regular r:id="rId38"/>
    </p:embeddedFont>
    <p:embeddedFont>
      <p:font typeface="NEU-HZ" panose="02010600010101010101" pitchFamily="2" charset="-122"/>
      <p:regular r:id="rId39"/>
      <p:italic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21.TIF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23.TIF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24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24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T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"/><Relationship Id="rId3" Type="http://schemas.openxmlformats.org/officeDocument/2006/relationships/image" Target="../media/image3.png"/><Relationship Id="rId7" Type="http://schemas.openxmlformats.org/officeDocument/2006/relationships/image" Target="../media/image14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3.TI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练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习一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6508"/>
            <a:ext cx="35637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计算下面各题。</a:t>
            </a:r>
            <a:endParaRPr lang="zh-CN" altLang="en-US" sz="3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34596"/>
          <a:stretch/>
        </p:blipFill>
        <p:spPr>
          <a:xfrm>
            <a:off x="923025" y="1848886"/>
            <a:ext cx="10345891" cy="6355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865" y="2484408"/>
            <a:ext cx="3540237" cy="14636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6679" y="2484408"/>
            <a:ext cx="3954674" cy="14650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70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76671"/>
          <a:stretch/>
        </p:blipFill>
        <p:spPr>
          <a:xfrm>
            <a:off x="655607" y="1085054"/>
            <a:ext cx="3985405" cy="686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456" y="1771395"/>
            <a:ext cx="3512885" cy="15580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117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0695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五、下面的计算对吗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对的画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错的画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✕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并改正。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115" y="1647273"/>
            <a:ext cx="8280613" cy="315919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2545991" y="405645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image9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721236" y="2336494"/>
            <a:ext cx="2752588" cy="17807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13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569" y="946407"/>
            <a:ext cx="8020825" cy="309938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2114671" y="329733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image10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248155" y="1787487"/>
            <a:ext cx="2252220" cy="16507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113157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六、活用知识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新星小学四、五年级同学上山采集树种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五年级采集了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18.52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比四年级多采集了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2.4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四年级采集了多少千克树种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4012736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18.52-2.4=16.12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四年级采集了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16.12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千克树种。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094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113157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购物。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亮亮买了一个书包和一支钢笔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付了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找回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对吗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246468"/>
            <a:ext cx="776952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50-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32.90+13.60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=50-46.50=3.5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3.5&lt;5.5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不对。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0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23484" y="2479148"/>
            <a:ext cx="4130893" cy="20192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435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113157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请你再提出一个数学问题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并尝试解答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4360" y="3659225"/>
            <a:ext cx="1025393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一个书包比一支钢笔贵多少元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32.90-13.60=19.3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一个书包比一支钢笔贵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19.3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8" name="image10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81022" y="1699049"/>
            <a:ext cx="4130893" cy="20192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426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8740" y="948907"/>
            <a:ext cx="10903788" cy="380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一、理解题意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正确填空。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用分数和小数表示图中的阴影部分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064110" y="2562711"/>
            <a:ext cx="7768383" cy="14509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7197" y="4452076"/>
            <a:ext cx="54553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小数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5032" y="4359434"/>
            <a:ext cx="53463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小数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47412" y="4419183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0.4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424570" y="4021179"/>
                <a:ext cx="790601" cy="10733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4570" y="4021179"/>
                <a:ext cx="790601" cy="107330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7348088" y="4041439"/>
                <a:ext cx="1032654" cy="10858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51</m:t>
                          </m:r>
                        </m:num>
                        <m:den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8088" y="4041439"/>
                <a:ext cx="1032654" cy="108587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10281792" y="4481918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0.51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 0.83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里面有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67077" y="10866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15850" y="106566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459" y="2053087"/>
            <a:ext cx="1083905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在括号里填上合适的数。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角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91142" y="3093174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80680" y="3054959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4.32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2222"/>
            <a:ext cx="5702202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里填上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“&gt;” “&lt;”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“=”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033" y="2168776"/>
            <a:ext cx="7511361" cy="11006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294" y="3643403"/>
            <a:ext cx="5563823" cy="114425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58019" y="2383979"/>
            <a:ext cx="53732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&gt;</a:t>
            </a:r>
            <a:endParaRPr lang="zh-CN" altLang="en-US" sz="50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97438" y="2442143"/>
            <a:ext cx="53732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=</a:t>
            </a:r>
            <a:endParaRPr lang="zh-CN" altLang="en-US" sz="50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66027" y="3852244"/>
            <a:ext cx="53732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&gt;</a:t>
            </a:r>
            <a:endParaRPr lang="zh-CN" altLang="en-US" sz="50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79"/>
            <a:ext cx="1085203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找规律。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2.7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3.4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4.1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9.5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8.4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7.3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6.2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79993" y="183588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6000" y="1835887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12007" y="183588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6.2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08129" y="2595013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40384" y="267235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42420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二、我会判断。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对的画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“􀳫”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错的画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“✕”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小数的末尾添上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“0”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或者去掉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“0”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小数的大小不变。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一个小数的位数越多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这个小数就越大。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 12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12.0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的大小相同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意义也相同。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65203" y="24078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9283222" y="3340463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8420580" y="4082336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三、反复比较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而大于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的小数有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B.10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无数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 6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3&gt;6.2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可以填的数字有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A.8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B.7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C.9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523" y="3339124"/>
            <a:ext cx="571550" cy="5563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9085" y="3356376"/>
            <a:ext cx="571550" cy="55630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588443" y="18013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41198" y="33267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如果右图中整个长方形的面积表示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那么涂色部分的面积比较接近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A.0.2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B.0.4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C.0.6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66679" y="1762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055254" y="2763927"/>
            <a:ext cx="3380716" cy="18037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05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四、认真审题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细心计算。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用竖式计算。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65678"/>
          <a:stretch/>
        </p:blipFill>
        <p:spPr>
          <a:xfrm>
            <a:off x="604139" y="2706561"/>
            <a:ext cx="2259832" cy="5486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2610" y="2689187"/>
            <a:ext cx="2613887" cy="5639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71312"/>
          <a:stretch/>
        </p:blipFill>
        <p:spPr>
          <a:xfrm>
            <a:off x="4640722" y="2706561"/>
            <a:ext cx="1888895" cy="54868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750745" y="2730049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8.57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57389" y="2765792"/>
            <a:ext cx="102366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4.25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10541" y="2730049"/>
            <a:ext cx="117031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4.92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image9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129319" y="3491204"/>
            <a:ext cx="2095273" cy="1535712"/>
          </a:xfrm>
          <a:prstGeom prst="rect">
            <a:avLst/>
          </a:prstGeom>
        </p:spPr>
      </p:pic>
      <p:pic>
        <p:nvPicPr>
          <p:cNvPr id="14" name="image97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4909852" y="3491204"/>
            <a:ext cx="1880678" cy="1378426"/>
          </a:xfrm>
          <a:prstGeom prst="rect">
            <a:avLst/>
          </a:prstGeom>
        </p:spPr>
      </p:pic>
      <p:pic>
        <p:nvPicPr>
          <p:cNvPr id="15" name="image98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8507197" y="3381345"/>
            <a:ext cx="2180142" cy="15979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107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629</Words>
  <Application>Microsoft Office PowerPoint</Application>
  <PresentationFormat>宽屏</PresentationFormat>
  <Paragraphs>110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Calibri</vt:lpstr>
      <vt:lpstr>方正大标宋_GBK</vt:lpstr>
      <vt:lpstr>楷体</vt:lpstr>
      <vt:lpstr>Arial</vt:lpstr>
      <vt:lpstr>NEU-BZ</vt:lpstr>
      <vt:lpstr>Times New Roman</vt:lpstr>
      <vt:lpstr>汉仪雅酷黑 95W</vt:lpstr>
      <vt:lpstr>微软雅黑</vt:lpstr>
      <vt:lpstr>方正隶变_GBK</vt:lpstr>
      <vt:lpstr>方正大标宋简体</vt:lpstr>
      <vt:lpstr>MS Gothic</vt:lpstr>
      <vt:lpstr>方正黑体_GBK</vt:lpstr>
      <vt:lpstr>Wingdings</vt:lpstr>
      <vt:lpstr>方正小标宋_GBK</vt:lpstr>
      <vt:lpstr>方正书宋_GBK</vt:lpstr>
      <vt:lpstr>方正仿宋_GBK</vt:lpstr>
      <vt:lpstr>Cambria Math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2026-02-26T06:52:29Z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