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27" r:id="rId7"/>
  </p:sldIdLst>
  <p:sldSz cx="12192000" cy="6858000"/>
  <p:notesSz cx="6858000" cy="9144000"/>
  <p:embeddedFontLst>
    <p:embeddedFont>
      <p:font typeface="方正仿宋_GBK" pitchFamily="65" charset="-122"/>
      <p:regular r:id="rId8"/>
    </p:embeddedFont>
    <p:embeddedFont>
      <p:font typeface="方正隶变_GBK" pitchFamily="65" charset="-122"/>
      <p:regular r:id="rId9"/>
    </p:embeddedFont>
    <p:embeddedFont>
      <p:font typeface="方正小标宋_GBK" pitchFamily="65" charset="-122"/>
      <p:regular r:id="rId10"/>
    </p:embeddedFont>
    <p:embeddedFont>
      <p:font typeface="方正大标宋_GBK" pitchFamily="65" charset="-122"/>
      <p:regular r:id="rId11"/>
    </p:embeddedFont>
    <p:embeddedFont>
      <p:font typeface="方正书宋_GBK" pitchFamily="65" charset="-122"/>
      <p:regular r:id="rId12"/>
    </p:embeddedFont>
    <p:embeddedFont>
      <p:font typeface="NEU-BZ" pitchFamily="2" charset="-122"/>
      <p:regular r:id="rId13"/>
      <p:bold r:id="rId14"/>
      <p:italic r:id="rId15"/>
      <p:boldItalic r:id="rId16"/>
    </p:embeddedFont>
    <p:embeddedFont>
      <p:font typeface="微软雅黑" pitchFamily="34" charset="-122"/>
      <p:regular r:id="rId17"/>
      <p:bold r:id="rId18"/>
    </p:embeddedFont>
    <p:embeddedFont>
      <p:font typeface="方正大标宋简体" charset="-122"/>
      <p:regular r:id="rId19"/>
    </p:embeddedFont>
    <p:embeddedFont>
      <p:font typeface="方正黑体_GBK" pitchFamily="65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viewProps" Target="view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解方程 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一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 (2)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7700" y="861095"/>
            <a:ext cx="6954481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一、看图列方程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并解方程。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1749056"/>
            <a:ext cx="531803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1.</a:t>
            </a:r>
            <a:endParaRPr lang="zh-CN" altLang="en-US" sz="3400" dirty="0"/>
          </a:p>
        </p:txBody>
      </p:sp>
      <p:pic>
        <p:nvPicPr>
          <p:cNvPr id="8" name="image20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711178" y="1755470"/>
            <a:ext cx="3984772" cy="182166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578292" y="3577138"/>
            <a:ext cx="6096000" cy="24468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方正书宋_GBK"/>
              </a:rPr>
              <a:t>           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</a:rPr>
              <a:t>+45=78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/>
            </a:r>
            <a:b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</a:b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解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: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方正书宋_GBK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+45-45=78-45</a:t>
            </a:r>
            <a:b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</a:b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zh-CN" altLang="zh-CN" sz="3400" dirty="0">
                <a:solidFill>
                  <a:srgbClr val="E72582"/>
                </a:solidFill>
                <a:ea typeface="Times New Roman"/>
              </a:rPr>
              <a:t>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方正书宋_GBK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</a:rPr>
              <a:t>=33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915150" y="1614937"/>
            <a:ext cx="420052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2.</a:t>
            </a:r>
            <a:endParaRPr lang="zh-CN" altLang="en-US" sz="3400" dirty="0"/>
          </a:p>
        </p:txBody>
      </p:sp>
      <p:pic>
        <p:nvPicPr>
          <p:cNvPr id="11" name="image210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830781" y="1784044"/>
            <a:ext cx="1809209" cy="2009641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7440257" y="3793685"/>
            <a:ext cx="3909734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en-US" altLang="zh-CN" sz="3400" i="1" spc="-15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  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y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+40=90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/>
            </a:r>
            <a:b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</a:b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解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: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y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+40-40=90-40</a:t>
            </a:r>
            <a:b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</a:b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　　　　</a:t>
            </a:r>
            <a:r>
              <a:rPr lang="zh-CN" altLang="zh-CN" sz="3400" dirty="0">
                <a:solidFill>
                  <a:srgbClr val="E72582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y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=50</a:t>
            </a:r>
            <a:endParaRPr lang="zh-CN" altLang="zh-CN" sz="3400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9" name="矩形 8"/>
          <p:cNvSpPr/>
          <p:nvPr/>
        </p:nvSpPr>
        <p:spPr>
          <a:xfrm>
            <a:off x="687880" y="891659"/>
            <a:ext cx="511679" cy="7825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3.</a:t>
            </a:r>
            <a:endParaRPr lang="zh-CN" altLang="en-US" sz="3400" dirty="0"/>
          </a:p>
        </p:txBody>
      </p:sp>
      <p:pic>
        <p:nvPicPr>
          <p:cNvPr id="10" name="image21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337627" y="1059497"/>
            <a:ext cx="2996248" cy="1932128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408271" y="3143250"/>
            <a:ext cx="4201954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方正书宋_GBK"/>
              </a:rPr>
              <a:t>          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</a:rPr>
              <a:t>+50=200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/>
            </a:r>
            <a:b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</a:b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解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: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方正书宋_GBK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+50-50=200-50</a:t>
            </a:r>
            <a:b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</a:b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方正书宋_GBK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</a:rPr>
              <a:t>=150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210300" y="891658"/>
            <a:ext cx="664670" cy="7825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4.</a:t>
            </a:r>
            <a:endParaRPr lang="zh-CN" altLang="en-US" sz="3400" dirty="0"/>
          </a:p>
        </p:txBody>
      </p:sp>
      <p:pic>
        <p:nvPicPr>
          <p:cNvPr id="13" name="image212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874970" y="1112272"/>
            <a:ext cx="3653156" cy="1826578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448425" y="3140586"/>
            <a:ext cx="484822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             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-15=136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/>
            </a:r>
            <a:b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</a:b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zh-CN" altLang="zh-CN" sz="34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解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: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-15+15=136+15</a:t>
            </a:r>
            <a:b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</a:b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　　　　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  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=151</a:t>
            </a:r>
            <a:endParaRPr lang="zh-CN" altLang="zh-CN" sz="3400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956865" y="861094"/>
            <a:ext cx="818713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二、解方程。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i="1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+8=23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95400" y="2351941"/>
            <a:ext cx="497205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解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: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+8-8=23-8</a:t>
            </a:r>
            <a:endParaRPr lang="zh-CN" altLang="zh-CN" sz="3400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  <a:p>
            <a:pPr lvl="0" algn="just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spc="-150" dirty="0" smtClean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=15</a:t>
            </a:r>
            <a:endParaRPr lang="zh-CN" altLang="zh-CN" sz="3400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077075" y="1559230"/>
            <a:ext cx="398145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i="1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-2</a:t>
            </a:r>
            <a:r>
              <a:rPr lang="en-US" altLang="zh-CN" sz="3400" i="1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56=8</a:t>
            </a:r>
            <a:r>
              <a:rPr lang="en-US" altLang="zh-CN" sz="3400" i="1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486399" y="2351941"/>
            <a:ext cx="538162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解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: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-2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56+2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56=8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5+2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56</a:t>
            </a:r>
            <a:endParaRPr lang="zh-CN" altLang="zh-CN" sz="3400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　　　　　</a:t>
            </a:r>
            <a:r>
              <a:rPr lang="zh-CN" altLang="zh-CN" sz="3400" dirty="0">
                <a:solidFill>
                  <a:srgbClr val="E72582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  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=11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06</a:t>
            </a:r>
            <a:endParaRPr lang="zh-CN" altLang="zh-CN" sz="3400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956866" y="1057275"/>
            <a:ext cx="452001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en-US" altLang="zh-CN" sz="3400" i="1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+17</a:t>
            </a:r>
            <a:r>
              <a:rPr lang="en-US" altLang="zh-CN" sz="3400" i="1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8=80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95350" y="1767136"/>
            <a:ext cx="549592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解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: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+17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8-17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8=80-17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8</a:t>
            </a:r>
            <a:endParaRPr lang="zh-CN" altLang="zh-CN" sz="3400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  <a:p>
            <a:pPr lvl="0" algn="just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　　　　　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   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=62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2</a:t>
            </a:r>
            <a:endParaRPr lang="zh-CN" altLang="zh-CN" sz="3400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648575" y="1032544"/>
            <a:ext cx="360045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6</a:t>
            </a:r>
            <a:r>
              <a:rPr lang="en-US" altLang="zh-CN" sz="3400" i="1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3+</a:t>
            </a:r>
            <a:r>
              <a:rPr lang="en-US" altLang="zh-CN" sz="3400" i="1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=11</a:t>
            </a:r>
            <a:r>
              <a:rPr lang="en-US" altLang="zh-CN" sz="3400" i="1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8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372224" y="1796680"/>
            <a:ext cx="515302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解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: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6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3+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-6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3=11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8-6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3</a:t>
            </a:r>
            <a:endParaRPr lang="zh-CN" altLang="zh-CN" sz="3400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　　　　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   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=5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5</a:t>
            </a:r>
            <a:endParaRPr lang="zh-CN" altLang="zh-CN" sz="3400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</TotalTime>
  <Words>101</Words>
  <Application>Microsoft Office PowerPoint</Application>
  <PresentationFormat>自定义</PresentationFormat>
  <Paragraphs>39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Arial</vt:lpstr>
      <vt:lpstr>宋体</vt:lpstr>
      <vt:lpstr>方正仿宋_GBK</vt:lpstr>
      <vt:lpstr>Times New Roman</vt:lpstr>
      <vt:lpstr>方正隶变_GBK</vt:lpstr>
      <vt:lpstr>方正小标宋_GBK</vt:lpstr>
      <vt:lpstr>方正大标宋_GBK</vt:lpstr>
      <vt:lpstr>方正书宋_GBK</vt:lpstr>
      <vt:lpstr>NEU-BZ</vt:lpstr>
      <vt:lpstr>汉仪雅酷黑 95W</vt:lpstr>
      <vt:lpstr>微软雅黑</vt:lpstr>
      <vt:lpstr>方正大标宋简体</vt:lpstr>
      <vt:lpstr>Wingdings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237</cp:revision>
  <dcterms:created xsi:type="dcterms:W3CDTF">2019-06-19T02:08:00Z</dcterms:created>
  <dcterms:modified xsi:type="dcterms:W3CDTF">2026-03-18T08:58:44Z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