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5" r:id="rId3"/>
    <p:sldId id="502" r:id="rId4"/>
    <p:sldId id="496" r:id="rId5"/>
    <p:sldId id="497" r:id="rId6"/>
    <p:sldId id="498" r:id="rId7"/>
    <p:sldId id="427" r:id="rId8"/>
  </p:sldIdLst>
  <p:sldSz cx="12192000" cy="6858000"/>
  <p:notesSz cx="6858000" cy="9144000"/>
  <p:embeddedFontLst>
    <p:embeddedFont>
      <p:font typeface="方正大标宋_GBK" pitchFamily="65" charset="-122"/>
      <p:regular r:id="rId9"/>
    </p:embeddedFont>
    <p:embeddedFont>
      <p:font typeface="方正大标宋简体" charset="-122"/>
      <p:regular r:id="rId10"/>
    </p:embeddedFont>
    <p:embeddedFont>
      <p:font typeface="Cambria Math" pitchFamily="18" charset="0"/>
      <p:regular r:id="rId11"/>
    </p:embeddedFont>
    <p:embeddedFont>
      <p:font typeface="微软雅黑" pitchFamily="34" charset="-122"/>
      <p:regular r:id="rId12"/>
      <p:bold r:id="rId13"/>
    </p:embeddedFont>
    <p:embeddedFont>
      <p:font typeface="方正仿宋_GBK" pitchFamily="65" charset="-122"/>
      <p:regular r:id="rId14"/>
    </p:embeddedFont>
    <p:embeddedFont>
      <p:font typeface="方正黑体_GBK" pitchFamily="65" charset="-122"/>
      <p:regular r:id="rId15"/>
    </p:embeddedFont>
    <p:embeddedFont>
      <p:font typeface="NEU-BZ" pitchFamily="2" charset="-122"/>
      <p:regular r:id="rId16"/>
      <p:bold r:id="rId17"/>
      <p:italic r:id="rId18"/>
      <p:boldItalic r:id="rId19"/>
    </p:embeddedFont>
    <p:embeddedFont>
      <p:font typeface="方正隶变_GBK" pitchFamily="65" charset="-122"/>
      <p:regular r:id="rId20"/>
    </p:embeddedFont>
    <p:embeddedFont>
      <p:font typeface="方正书宋_GBK" pitchFamily="65" charset="-122"/>
      <p:regular r:id="rId21"/>
    </p:embeddedFont>
    <p:embeddedFont>
      <p:font typeface="方正小标宋_GBK" pitchFamily="65" charset="-122"/>
      <p:regular r:id="rId22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539" autoAdjust="0"/>
    <p:restoredTop sz="94660"/>
  </p:normalViewPr>
  <p:slideViewPr>
    <p:cSldViewPr snapToGrid="0">
      <p:cViewPr>
        <p:scale>
          <a:sx n="100" d="100"/>
          <a:sy n="100" d="100"/>
        </p:scale>
        <p:origin x="-1134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commentAuthors" Target="commentAuthors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2026-3-11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2026-3-11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5" Type="http://schemas.openxmlformats.org/officeDocument/2006/relationships/image" Target="../media/image11.png"/><Relationship Id="rId4" Type="http://schemas.openxmlformats.org/officeDocument/2006/relationships/image" Target="../media/image10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小数点搬家 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(1)</a:t>
            </a:r>
            <a:endParaRPr lang="zh-CN" altLang="zh-CN" sz="6000" dirty="0">
              <a:latin typeface="方正大标宋_GBK" pitchFamily="65" charset="-122"/>
              <a:ea typeface="方正大标宋_GBK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5" y="4144101"/>
            <a:ext cx="3290349" cy="391763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64627"/>
            <a:ext cx="3168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494B553E-FAC2-5E19-0945-FF066CCF4BD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19125" y="861095"/>
            <a:ext cx="10892790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理解题意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正确填空。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1.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小数点向右移动一位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得到的数是原数的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);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小数点向左移动两位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得到的数是原数的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                 );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小数点向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移动三位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得到的数是原数的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1000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倍</a:t>
            </a:r>
            <a:r>
              <a:rPr lang="zh-CN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025225" y="1729184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10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倍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矩形 7"/>
              <p:cNvSpPr/>
              <p:nvPr/>
            </p:nvSpPr>
            <p:spPr>
              <a:xfrm>
                <a:off x="8448371" y="2455219"/>
                <a:ext cx="1609736" cy="83439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3400" dirty="0" smtClean="0">
                    <a:solidFill>
                      <a:srgbClr val="E72582"/>
                    </a:solidFill>
                    <a:latin typeface="Times New Roman"/>
                    <a:ea typeface="方正书宋_GBK"/>
                    <a:cs typeface="Times New Roman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100</m:t>
                        </m:r>
                      </m:den>
                    </m:f>
                  </m:oMath>
                </a14:m>
                <a:r>
                  <a:rPr lang="zh-CN" altLang="zh-CN" sz="3400" dirty="0">
                    <a:solidFill>
                      <a:srgbClr val="E72582"/>
                    </a:solidFill>
                    <a:latin typeface="Times New Roman"/>
                    <a:ea typeface="方正书宋_GBK"/>
                    <a:cs typeface="Times New Roman"/>
                  </a:rPr>
                  <a:t>　</a:t>
                </a:r>
                <a:endParaRPr lang="zh-CN" altLang="en-US" dirty="0">
                  <a:solidFill>
                    <a:srgbClr val="E72582"/>
                  </a:solidFill>
                </a:endParaRPr>
              </a:p>
            </p:txBody>
          </p:sp>
        </mc:Choice>
        <mc:Fallback>
          <p:sp>
            <p:nvSpPr>
              <p:cNvPr id="8" name="矩形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48371" y="2455219"/>
                <a:ext cx="1609736" cy="834396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矩形 8"/>
          <p:cNvSpPr/>
          <p:nvPr/>
        </p:nvSpPr>
        <p:spPr>
          <a:xfrm>
            <a:off x="2975783" y="3327715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右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42341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/>
              <p:nvPr/>
            </p:nvSpPr>
            <p:spPr>
              <a:xfrm>
                <a:off x="619125" y="861095"/>
                <a:ext cx="10892790" cy="355994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 smtClean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2</a:t>
                </a:r>
                <a:r>
                  <a:rPr lang="en-US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. 0.47</a:t>
                </a:r>
                <a:r>
                  <a:rPr lang="zh-CN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去掉小数点得到</a:t>
                </a:r>
                <a:r>
                  <a:rPr lang="en-US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(</a:t>
                </a:r>
                <a:r>
                  <a:rPr lang="zh-CN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　</a:t>
                </a:r>
                <a:r>
                  <a:rPr lang="en-US" altLang="zh-CN" sz="3400" dirty="0" smtClean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      </a:t>
                </a:r>
                <a:r>
                  <a:rPr lang="zh-CN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　</a:t>
                </a:r>
                <a:r>
                  <a:rPr lang="en-US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),</a:t>
                </a:r>
                <a:r>
                  <a:rPr lang="zh-CN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相当于扩大到原来的</a:t>
                </a:r>
                <a:r>
                  <a:rPr lang="en-US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(</a:t>
                </a:r>
                <a:r>
                  <a:rPr lang="zh-CN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　</a:t>
                </a:r>
                <a:r>
                  <a:rPr lang="en-US" altLang="zh-CN" sz="3400" dirty="0" smtClean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      </a:t>
                </a:r>
                <a:r>
                  <a:rPr lang="zh-CN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　</a:t>
                </a:r>
                <a:r>
                  <a:rPr lang="en-US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)</a:t>
                </a:r>
                <a:r>
                  <a:rPr lang="zh-CN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倍。</a:t>
                </a:r>
                <a:endParaRPr lang="zh-CN" altLang="zh-CN" sz="3400" dirty="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3. 5.3</a:t>
                </a:r>
                <a:r>
                  <a:rPr lang="zh-CN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缩小到原来的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000000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100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,</a:t>
                </a:r>
                <a:r>
                  <a:rPr lang="zh-CN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就是把小数点向</a:t>
                </a:r>
                <a:r>
                  <a:rPr lang="en-US" altLang="zh-CN" sz="3400" dirty="0" smtClean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(      </a:t>
                </a:r>
                <a:r>
                  <a:rPr lang="zh-CN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　　</a:t>
                </a:r>
                <a:r>
                  <a:rPr lang="en-US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)</a:t>
                </a:r>
                <a:r>
                  <a:rPr lang="zh-CN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移动</a:t>
                </a:r>
                <a:r>
                  <a:rPr lang="en-US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(</a:t>
                </a:r>
                <a:r>
                  <a:rPr lang="zh-CN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　</a:t>
                </a:r>
                <a:r>
                  <a:rPr lang="en-US" altLang="zh-CN" sz="3400" dirty="0" smtClean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   </a:t>
                </a:r>
                <a:r>
                  <a:rPr lang="zh-CN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　</a:t>
                </a:r>
                <a:r>
                  <a:rPr lang="en-US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)</a:t>
                </a:r>
                <a:r>
                  <a:rPr lang="zh-CN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位</a:t>
                </a:r>
                <a:r>
                  <a:rPr lang="en-US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,</a:t>
                </a:r>
                <a:r>
                  <a:rPr lang="zh-CN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得到</a:t>
                </a:r>
                <a:r>
                  <a:rPr lang="en-US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(</a:t>
                </a:r>
                <a:r>
                  <a:rPr lang="zh-CN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　</a:t>
                </a:r>
                <a:r>
                  <a:rPr lang="en-US" altLang="zh-CN" sz="3400" dirty="0" smtClean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          </a:t>
                </a:r>
                <a:r>
                  <a:rPr lang="zh-CN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　</a:t>
                </a:r>
                <a:r>
                  <a:rPr lang="en-US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)</a:t>
                </a:r>
                <a:r>
                  <a:rPr lang="zh-CN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。</a:t>
                </a:r>
                <a:endParaRPr lang="zh-CN" altLang="zh-CN" sz="3400" dirty="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endParaRP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9125" y="861095"/>
                <a:ext cx="10892790" cy="3559949"/>
              </a:xfrm>
              <a:prstGeom prst="rect">
                <a:avLst/>
              </a:prstGeom>
              <a:blipFill rotWithShape="1">
                <a:blip r:embed="rId4"/>
                <a:stretch>
                  <a:fillRect l="-1568" b="-17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矩形 5"/>
          <p:cNvSpPr/>
          <p:nvPr/>
        </p:nvSpPr>
        <p:spPr>
          <a:xfrm>
            <a:off x="5623733" y="102731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47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247529" y="1741686"/>
            <a:ext cx="83869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100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8633633" y="2813447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左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199188" y="3627636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两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179648" y="3646686"/>
            <a:ext cx="116570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0.053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21775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42950" y="942975"/>
            <a:ext cx="5531945" cy="7825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4.</a:t>
            </a:r>
            <a:endParaRPr lang="zh-CN" altLang="en-US" sz="3400" dirty="0"/>
          </a:p>
        </p:txBody>
      </p:sp>
      <p:pic>
        <p:nvPicPr>
          <p:cNvPr id="8" name="image96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308735" y="987692"/>
            <a:ext cx="7406622" cy="1641208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112943" y="2992920"/>
            <a:ext cx="8616461" cy="8771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0.3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是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3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的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0.03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是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3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的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矩形 8"/>
              <p:cNvSpPr/>
              <p:nvPr/>
            </p:nvSpPr>
            <p:spPr>
              <a:xfrm>
                <a:off x="3405174" y="2900909"/>
                <a:ext cx="718466" cy="95968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zh-CN" altLang="zh-CN" sz="3000" i="1" smtClean="0">
                              <a:solidFill>
                                <a:srgbClr val="E72582"/>
                              </a:solidFill>
                              <a:latin typeface="Cambria Math"/>
                              <a:ea typeface="Cambria Math"/>
                              <a:cs typeface="Times New Roman"/>
                            </a:rPr>
                          </m:ctrlPr>
                        </m:fPr>
                        <m:num>
                          <m:r>
                            <a:rPr lang="en-US" altLang="zh-CN" sz="3000">
                              <a:solidFill>
                                <a:srgbClr val="E72582"/>
                              </a:solidFill>
                              <a:latin typeface="Cambria Math"/>
                              <a:ea typeface="方正书宋_GBK"/>
                              <a:cs typeface="Times New Roman"/>
                            </a:rPr>
                            <m:t>1</m:t>
                          </m:r>
                        </m:num>
                        <m:den>
                          <m:r>
                            <a:rPr lang="en-US" altLang="zh-CN" sz="3000">
                              <a:solidFill>
                                <a:srgbClr val="E72582"/>
                              </a:solidFill>
                              <a:latin typeface="Cambria Math"/>
                              <a:ea typeface="方正书宋_GBK"/>
                              <a:cs typeface="Times New Roman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zh-CN" altLang="en-US" sz="3000" dirty="0">
                  <a:solidFill>
                    <a:srgbClr val="E72582"/>
                  </a:solidFill>
                </a:endParaRPr>
              </a:p>
            </p:txBody>
          </p:sp>
        </mc:Choice>
        <mc:Fallback>
          <p:sp>
            <p:nvSpPr>
              <p:cNvPr id="9" name="矩形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05174" y="2900909"/>
                <a:ext cx="718466" cy="959686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矩形 9"/>
              <p:cNvSpPr/>
              <p:nvPr/>
            </p:nvSpPr>
            <p:spPr>
              <a:xfrm>
                <a:off x="8004594" y="2893885"/>
                <a:ext cx="931665" cy="95968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zh-CN" altLang="zh-CN" sz="3000" i="1" smtClean="0">
                              <a:solidFill>
                                <a:srgbClr val="E72582"/>
                              </a:solidFill>
                              <a:latin typeface="Cambria Math"/>
                              <a:ea typeface="Cambria Math"/>
                              <a:cs typeface="Times New Roman"/>
                            </a:rPr>
                          </m:ctrlPr>
                        </m:fPr>
                        <m:num>
                          <m:r>
                            <a:rPr lang="en-US" altLang="zh-CN" sz="3000">
                              <a:solidFill>
                                <a:srgbClr val="E72582"/>
                              </a:solidFill>
                              <a:latin typeface="Cambria Math"/>
                              <a:ea typeface="方正书宋_GBK"/>
                              <a:cs typeface="Times New Roman"/>
                            </a:rPr>
                            <m:t>1</m:t>
                          </m:r>
                        </m:num>
                        <m:den>
                          <m:r>
                            <a:rPr lang="en-US" altLang="zh-CN" sz="3000">
                              <a:solidFill>
                                <a:srgbClr val="E72582"/>
                              </a:solidFill>
                              <a:latin typeface="Cambria Math"/>
                              <a:ea typeface="方正书宋_GBK"/>
                              <a:cs typeface="Times New Roman"/>
                            </a:rPr>
                            <m:t>100</m:t>
                          </m:r>
                        </m:den>
                      </m:f>
                    </m:oMath>
                  </m:oMathPara>
                </a14:m>
                <a:endParaRPr lang="zh-CN" altLang="en-US" sz="3000" dirty="0">
                  <a:solidFill>
                    <a:srgbClr val="E72582"/>
                  </a:solidFill>
                </a:endParaRPr>
              </a:p>
            </p:txBody>
          </p:sp>
        </mc:Choice>
        <mc:Fallback>
          <p:sp>
            <p:nvSpPr>
              <p:cNvPr id="10" name="矩形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04594" y="2893885"/>
                <a:ext cx="931665" cy="959686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3247" y="1085275"/>
            <a:ext cx="7798353" cy="6951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矩形 8"/>
          <p:cNvSpPr/>
          <p:nvPr/>
        </p:nvSpPr>
        <p:spPr>
          <a:xfrm>
            <a:off x="647700" y="962025"/>
            <a:ext cx="5627195" cy="7825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5.</a:t>
            </a:r>
            <a:endParaRPr lang="zh-CN" altLang="en-US" sz="3400" dirty="0"/>
          </a:p>
        </p:txBody>
      </p:sp>
      <p:sp>
        <p:nvSpPr>
          <p:cNvPr id="10" name="矩形 9"/>
          <p:cNvSpPr/>
          <p:nvPr/>
        </p:nvSpPr>
        <p:spPr>
          <a:xfrm>
            <a:off x="1193248" y="1876425"/>
            <a:ext cx="7798352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0.5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克是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0.05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克的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             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NEU-BZ"/>
                <a:ea typeface="Times New Roman"/>
                <a:cs typeface="Times New Roman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endParaRPr lang="en-US" altLang="zh-CN" sz="3400" dirty="0" smtClean="0">
              <a:solidFill>
                <a:srgbClr val="000000"/>
              </a:solidFill>
              <a:latin typeface="Times New Roman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5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克是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0.05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克的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              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NEU-BZ"/>
                <a:ea typeface="Times New Roman"/>
                <a:cs typeface="Times New Roman"/>
              </a:rPr>
              <a:t>)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722573" y="2065536"/>
            <a:ext cx="116570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10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倍</a:t>
            </a:r>
            <a:r>
              <a:rPr lang="zh-CN" altLang="zh-CN" sz="3400" dirty="0">
                <a:solidFill>
                  <a:srgbClr val="E72582"/>
                </a:solidFill>
                <a:latin typeface="NEU-BZ"/>
                <a:ea typeface="Times New Roman"/>
                <a:cs typeface="Times New Roman"/>
              </a:rPr>
              <a:t> 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451644" y="2899172"/>
            <a:ext cx="138371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100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倍</a:t>
            </a:r>
            <a:r>
              <a:rPr lang="zh-CN" altLang="zh-CN" sz="3400" dirty="0">
                <a:solidFill>
                  <a:srgbClr val="E72582"/>
                </a:solidFill>
                <a:latin typeface="NEU-BZ"/>
                <a:ea typeface="Times New Roman"/>
                <a:cs typeface="Times New Roman"/>
              </a:rPr>
              <a:t> 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57225" y="861094"/>
            <a:ext cx="5617670" cy="8231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</a:rPr>
              <a:t>6.</a:t>
            </a:r>
            <a:endParaRPr lang="zh-CN" altLang="en-US" sz="3600" dirty="0"/>
          </a:p>
        </p:txBody>
      </p:sp>
      <p:pic>
        <p:nvPicPr>
          <p:cNvPr id="8" name="image99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165224" y="862329"/>
            <a:ext cx="7483475" cy="2811769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81050" y="3683623"/>
            <a:ext cx="10730865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zh-CN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把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0.03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的小数点向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移动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位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得到的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3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是原数的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倍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;8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米是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0.08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米的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倍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,0.08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米是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0.8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米的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654212" y="386576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右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252633" y="3905448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两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304929" y="4665861"/>
            <a:ext cx="83869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100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362704" y="4665861"/>
            <a:ext cx="83869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100</a:t>
            </a:r>
            <a:endParaRPr lang="zh-CN" altLang="en-US" dirty="0">
              <a:solidFill>
                <a:srgbClr val="E72582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" name="矩形 12"/>
              <p:cNvSpPr/>
              <p:nvPr/>
            </p:nvSpPr>
            <p:spPr>
              <a:xfrm>
                <a:off x="3232684" y="5169447"/>
                <a:ext cx="718466" cy="95968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zh-CN" altLang="zh-CN" sz="3000" i="1" smtClean="0">
                              <a:solidFill>
                                <a:srgbClr val="E72582"/>
                              </a:solidFill>
                              <a:latin typeface="Cambria Math"/>
                              <a:ea typeface="Cambria Math"/>
                              <a:cs typeface="Times New Roman"/>
                            </a:rPr>
                          </m:ctrlPr>
                        </m:fPr>
                        <m:num>
                          <m:r>
                            <a:rPr lang="en-US" altLang="zh-CN" sz="3000">
                              <a:solidFill>
                                <a:srgbClr val="E72582"/>
                              </a:solidFill>
                              <a:latin typeface="Cambria Math"/>
                              <a:ea typeface="方正书宋_GBK"/>
                              <a:cs typeface="Times New Roman"/>
                            </a:rPr>
                            <m:t>1</m:t>
                          </m:r>
                        </m:num>
                        <m:den>
                          <m:r>
                            <a:rPr lang="en-US" altLang="zh-CN" sz="3000">
                              <a:solidFill>
                                <a:srgbClr val="E72582"/>
                              </a:solidFill>
                              <a:latin typeface="Cambria Math"/>
                              <a:ea typeface="方正书宋_GBK"/>
                              <a:cs typeface="Times New Roman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zh-CN" altLang="en-US" sz="3000" dirty="0">
                  <a:solidFill>
                    <a:srgbClr val="E72582"/>
                  </a:solidFill>
                </a:endParaRPr>
              </a:p>
            </p:txBody>
          </p:sp>
        </mc:Choice>
        <mc:Fallback>
          <p:sp>
            <p:nvSpPr>
              <p:cNvPr id="13" name="矩形 1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32684" y="5169447"/>
                <a:ext cx="718466" cy="959686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</TotalTime>
  <Words>138</Words>
  <Application>Microsoft Office PowerPoint</Application>
  <PresentationFormat>自定义</PresentationFormat>
  <Paragraphs>49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3" baseType="lpstr">
      <vt:lpstr>Arial</vt:lpstr>
      <vt:lpstr>宋体</vt:lpstr>
      <vt:lpstr>方正大标宋_GBK</vt:lpstr>
      <vt:lpstr>方正大标宋简体</vt:lpstr>
      <vt:lpstr>Cambria Math</vt:lpstr>
      <vt:lpstr>Times New Roman</vt:lpstr>
      <vt:lpstr>微软雅黑</vt:lpstr>
      <vt:lpstr>方正仿宋_GBK</vt:lpstr>
      <vt:lpstr>方正黑体_GBK</vt:lpstr>
      <vt:lpstr>汉仪雅酷黑 95W</vt:lpstr>
      <vt:lpstr>NEU-BZ</vt:lpstr>
      <vt:lpstr>方正隶变_GBK</vt:lpstr>
      <vt:lpstr>方正书宋_GBK</vt:lpstr>
      <vt:lpstr>Wingdings</vt:lpstr>
      <vt:lpstr>方正小标宋_GBK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238</cp:revision>
  <dcterms:created xsi:type="dcterms:W3CDTF">2019-06-19T02:08:00Z</dcterms:created>
  <dcterms:modified xsi:type="dcterms:W3CDTF">2026-03-11T07:12:31Z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