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535" r:id="rId4"/>
    <p:sldId id="536" r:id="rId5"/>
    <p:sldId id="545" r:id="rId6"/>
    <p:sldId id="537" r:id="rId7"/>
    <p:sldId id="538" r:id="rId8"/>
    <p:sldId id="539" r:id="rId9"/>
    <p:sldId id="540" r:id="rId10"/>
    <p:sldId id="542" r:id="rId11"/>
    <p:sldId id="543" r:id="rId12"/>
    <p:sldId id="544" r:id="rId13"/>
    <p:sldId id="511" r:id="rId14"/>
    <p:sldId id="547" r:id="rId15"/>
    <p:sldId id="427" r:id="rId16"/>
  </p:sldIdLst>
  <p:sldSz cx="12192000" cy="6858000"/>
  <p:notesSz cx="6858000" cy="9144000"/>
  <p:embeddedFontLst>
    <p:embeddedFont>
      <p:font typeface="方正隶变_GBK" panose="03000509000000000000" pitchFamily="65" charset="-122"/>
      <p:regular r:id="rId17"/>
    </p:embeddedFont>
    <p:embeddedFont>
      <p:font typeface="Calibri" panose="020F0502020204030204" pitchFamily="34" charset="0"/>
      <p:regular r:id="rId18"/>
      <p:bold r:id="rId19"/>
      <p:italic r:id="rId20"/>
      <p:boldItalic r:id="rId21"/>
    </p:embeddedFont>
    <p:embeddedFont>
      <p:font typeface="方正小标宋_GBK" panose="03000509000000000000" pitchFamily="65" charset="-122"/>
      <p:regular r:id="rId22"/>
    </p:embeddedFont>
    <p:embeddedFont>
      <p:font typeface="方正魏碑_GBK" panose="03000509000000000000" pitchFamily="65" charset="-122"/>
      <p:regular r:id="rId23"/>
    </p:embeddedFont>
    <p:embeddedFont>
      <p:font typeface="NEU-BZ" panose="02010600010101010101" pitchFamily="2" charset="-122"/>
      <p:regular r:id="rId24"/>
      <p:bold r:id="rId25"/>
      <p:italic r:id="rId26"/>
      <p:boldItalic r:id="rId27"/>
    </p:embeddedFont>
    <p:embeddedFont>
      <p:font typeface="方正黑体_GBK" panose="03000509000000000000" pitchFamily="65" charset="-122"/>
      <p:regular r:id="rId28"/>
    </p:embeddedFont>
    <p:embeddedFont>
      <p:font typeface="方正楷体_GBK" panose="03000509000000000000" pitchFamily="65" charset="-122"/>
      <p:regular r:id="rId29"/>
    </p:embeddedFont>
    <p:embeddedFont>
      <p:font typeface="方正书宋_GBK" panose="03000509000000000000" pitchFamily="65" charset="-122"/>
      <p:regular r:id="rId30"/>
    </p:embeddedFont>
    <p:embeddedFont>
      <p:font typeface="方正仿宋_GBK" panose="03000509000000000000" pitchFamily="65" charset="-122"/>
      <p:regular r:id="rId31"/>
    </p:embeddedFont>
    <p:embeddedFont>
      <p:font typeface="方正大标宋简体" panose="02010600030101010101" charset="-122"/>
      <p:regular r:id="rId32"/>
    </p:embeddedFont>
    <p:embeddedFont>
      <p:font typeface="微软雅黑" panose="020B0503020204020204" pitchFamily="34" charset="-122"/>
      <p:regular r:id="rId33"/>
      <p:bold r:id="rId34"/>
    </p:embeddedFont>
    <p:embeddedFont>
      <p:font typeface="方正大标宋_GBK" panose="03000509000000000000" pitchFamily="65" charset="-122"/>
      <p:regular r:id="rId35"/>
    </p:embeddedFont>
    <p:embeddedFont>
      <p:font typeface="Cambria Math" panose="02040503050406030204" pitchFamily="18" charset="0"/>
      <p:regular r:id="rId36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89" d="100"/>
          <a:sy n="89" d="100"/>
        </p:scale>
        <p:origin x="518" y="77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2.fntdata"/><Relationship Id="rId26" Type="http://schemas.openxmlformats.org/officeDocument/2006/relationships/font" Target="fonts/font10.fntdata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font" Target="fonts/font5.fntdata"/><Relationship Id="rId34" Type="http://schemas.openxmlformats.org/officeDocument/2006/relationships/font" Target="fonts/font18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1.fntdata"/><Relationship Id="rId25" Type="http://schemas.openxmlformats.org/officeDocument/2006/relationships/font" Target="fonts/font9.fntdata"/><Relationship Id="rId33" Type="http://schemas.openxmlformats.org/officeDocument/2006/relationships/font" Target="fonts/font17.fntdata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4.fntdata"/><Relationship Id="rId29" Type="http://schemas.openxmlformats.org/officeDocument/2006/relationships/font" Target="fonts/font13.fntdata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8.fntdata"/><Relationship Id="rId32" Type="http://schemas.openxmlformats.org/officeDocument/2006/relationships/font" Target="fonts/font16.fntdata"/><Relationship Id="rId37" Type="http://schemas.openxmlformats.org/officeDocument/2006/relationships/commentAuthors" Target="commentAuthors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7.fntdata"/><Relationship Id="rId28" Type="http://schemas.openxmlformats.org/officeDocument/2006/relationships/font" Target="fonts/font12.fntdata"/><Relationship Id="rId36" Type="http://schemas.openxmlformats.org/officeDocument/2006/relationships/font" Target="fonts/font20.fntdata"/><Relationship Id="rId10" Type="http://schemas.openxmlformats.org/officeDocument/2006/relationships/slide" Target="slides/slide9.xml"/><Relationship Id="rId19" Type="http://schemas.openxmlformats.org/officeDocument/2006/relationships/font" Target="fonts/font3.fntdata"/><Relationship Id="rId31" Type="http://schemas.openxmlformats.org/officeDocument/2006/relationships/font" Target="fonts/font15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6.fntdata"/><Relationship Id="rId27" Type="http://schemas.openxmlformats.org/officeDocument/2006/relationships/font" Target="fonts/font11.fntdata"/><Relationship Id="rId30" Type="http://schemas.openxmlformats.org/officeDocument/2006/relationships/font" Target="fonts/font14.fntdata"/><Relationship Id="rId35" Type="http://schemas.openxmlformats.org/officeDocument/2006/relationships/font" Target="fonts/font19.fntdata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0.xml"/><Relationship Id="rId4" Type="http://schemas.openxmlformats.org/officeDocument/2006/relationships/tags" Target="../tags/tag9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5.xml"/><Relationship Id="rId2" Type="http://schemas.openxmlformats.org/officeDocument/2006/relationships/tags" Target="../tags/tag54.xml"/><Relationship Id="rId1" Type="http://schemas.openxmlformats.org/officeDocument/2006/relationships/tags" Target="../tags/tag53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6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59.xml"/><Relationship Id="rId2" Type="http://schemas.openxmlformats.org/officeDocument/2006/relationships/tags" Target="../tags/tag58.xml"/><Relationship Id="rId1" Type="http://schemas.openxmlformats.org/officeDocument/2006/relationships/tags" Target="../tags/tag5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1.xml"/><Relationship Id="rId4" Type="http://schemas.openxmlformats.org/officeDocument/2006/relationships/tags" Target="../tags/tag60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3.xml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5.xml"/><Relationship Id="rId4" Type="http://schemas.openxmlformats.org/officeDocument/2006/relationships/tags" Target="../tags/tag14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8.xml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0.xml"/><Relationship Id="rId4" Type="http://schemas.openxmlformats.org/officeDocument/2006/relationships/tags" Target="../tags/tag19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3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2.xml"/><Relationship Id="rId1" Type="http://schemas.openxmlformats.org/officeDocument/2006/relationships/tags" Target="../tags/tag21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4.xml"/><Relationship Id="rId3" Type="http://schemas.openxmlformats.org/officeDocument/2006/relationships/tags" Target="../tags/tag29.xml"/><Relationship Id="rId7" Type="http://schemas.openxmlformats.org/officeDocument/2006/relationships/tags" Target="../tags/tag33.xml"/><Relationship Id="rId2" Type="http://schemas.openxmlformats.org/officeDocument/2006/relationships/tags" Target="../tags/tag28.xml"/><Relationship Id="rId1" Type="http://schemas.openxmlformats.org/officeDocument/2006/relationships/tags" Target="../tags/tag27.xml"/><Relationship Id="rId6" Type="http://schemas.openxmlformats.org/officeDocument/2006/relationships/tags" Target="../tags/tag32.xml"/><Relationship Id="rId5" Type="http://schemas.openxmlformats.org/officeDocument/2006/relationships/tags" Target="../tags/tag31.xml"/><Relationship Id="rId4" Type="http://schemas.openxmlformats.org/officeDocument/2006/relationships/tags" Target="../tags/tag30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7.xml"/><Relationship Id="rId2" Type="http://schemas.openxmlformats.org/officeDocument/2006/relationships/tags" Target="../tags/tag36.xml"/><Relationship Id="rId1" Type="http://schemas.openxmlformats.org/officeDocument/2006/relationships/tags" Target="../tags/tag35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8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1.xml"/><Relationship Id="rId2" Type="http://schemas.openxmlformats.org/officeDocument/2006/relationships/tags" Target="../tags/tag40.xml"/><Relationship Id="rId1" Type="http://schemas.openxmlformats.org/officeDocument/2006/relationships/tags" Target="../tags/tag39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3.xml"/><Relationship Id="rId1" Type="http://schemas.openxmlformats.org/officeDocument/2006/relationships/tags" Target="../tags/tag42.xml"/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0.xml"/><Relationship Id="rId2" Type="http://schemas.openxmlformats.org/officeDocument/2006/relationships/tags" Target="../tags/tag49.xml"/><Relationship Id="rId1" Type="http://schemas.openxmlformats.org/officeDocument/2006/relationships/tags" Target="../tags/tag4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2.xml"/><Relationship Id="rId4" Type="http://schemas.openxmlformats.org/officeDocument/2006/relationships/tags" Target="../tags/tag5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2026/3/20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3.xml"/><Relationship Id="rId1" Type="http://schemas.openxmlformats.org/officeDocument/2006/relationships/tags" Target="../tags/tag62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2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3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4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6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8.xml"/><Relationship Id="rId1" Type="http://schemas.openxmlformats.org/officeDocument/2006/relationships/tags" Target="../tags/tag77.xml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4.xml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T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image" Target="../media/image7.t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image" Target="../media/image8.T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练</a:t>
            </a: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习五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北师大版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四年级数学下册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5460" y="861094"/>
            <a:ext cx="4901824" cy="2442823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912744" y="946407"/>
            <a:ext cx="4215613" cy="3692105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97045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5460" y="888913"/>
            <a:ext cx="4726490" cy="236324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38548" y="3279977"/>
            <a:ext cx="4121973" cy="2637635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0411743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5460" y="946407"/>
            <a:ext cx="5151566" cy="208044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20805" y="1194329"/>
            <a:ext cx="3935516" cy="4352457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361336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/>
              <a:t>同步练习</a:t>
            </a:r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六、列方程解决问题。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水是生命之源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节约用水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从我做起。小慧家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月份用水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5.3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吨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比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月份节约了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0.8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吨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小慧家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月份用水多少吨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245079" y="3240428"/>
            <a:ext cx="6096000" cy="2446824"/>
          </a:xfrm>
          <a:prstGeom prst="rect">
            <a:avLst/>
          </a:prstGeom>
        </p:spPr>
        <p:txBody>
          <a:bodyPr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解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设小慧家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月份用水</a:t>
            </a:r>
            <a:r>
              <a:rPr lang="en-US" altLang="zh-CN" sz="3400" i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吨。</a:t>
            </a:r>
            <a:endParaRPr lang="zh-CN" altLang="zh-CN" sz="34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lvl="0">
              <a:lnSpc>
                <a:spcPct val="150000"/>
              </a:lnSpc>
            </a:pPr>
            <a:r>
              <a:rPr lang="en-US" altLang="zh-CN" sz="3400" i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-0</a:t>
            </a:r>
            <a:r>
              <a:rPr lang="en-US" altLang="zh-CN" sz="3400" i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8=5</a:t>
            </a:r>
            <a:r>
              <a:rPr lang="en-US" altLang="zh-CN" sz="3400" i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i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=5</a:t>
            </a:r>
            <a:r>
              <a:rPr lang="en-US" altLang="zh-CN" sz="3400" i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3+0</a:t>
            </a:r>
            <a:r>
              <a:rPr lang="en-US" altLang="zh-CN" sz="3400" i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i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=6</a:t>
            </a:r>
            <a:r>
              <a:rPr lang="en-US" altLang="zh-CN" sz="3400" i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endParaRPr lang="zh-CN" altLang="zh-CN" sz="34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lvl="0">
              <a:lnSpc>
                <a:spcPct val="150000"/>
              </a:lnSpc>
            </a:pP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答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小慧家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月份用水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6.1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吨。</a:t>
            </a:r>
            <a:endParaRPr lang="zh-CN" altLang="zh-CN" sz="34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/>
              <a:t>同步练习</a:t>
            </a:r>
          </a:p>
        </p:txBody>
      </p:sp>
      <p:sp>
        <p:nvSpPr>
          <p:cNvPr id="3" name="矩形 2"/>
          <p:cNvSpPr/>
          <p:nvPr/>
        </p:nvSpPr>
        <p:spPr>
          <a:xfrm>
            <a:off x="505459" y="843842"/>
            <a:ext cx="11006455" cy="12268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李老师为学校购买了一些篮球和足球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他一不小心把购物小票弄脏了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只记得买篮球花了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148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元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李老师买了多少个足球</a:t>
            </a:r>
            <a:r>
              <a:rPr lang="en-US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78788" y="4311024"/>
            <a:ext cx="7407215" cy="22590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10000"/>
              </a:lnSpc>
            </a:pPr>
            <a:r>
              <a:rPr lang="zh-CN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解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:</a:t>
            </a:r>
            <a:r>
              <a:rPr lang="zh-CN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设李老师买了</a:t>
            </a:r>
            <a:r>
              <a:rPr lang="en-US" altLang="zh-CN" sz="3200" i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lang="zh-CN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个足球。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/>
            </a:r>
            <a:b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</a:b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62</a:t>
            </a:r>
            <a:r>
              <a:rPr lang="en-US" altLang="zh-CN" sz="3200" i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+148=334</a:t>
            </a:r>
            <a:r>
              <a:rPr lang="zh-CN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62</a:t>
            </a:r>
            <a:r>
              <a:rPr lang="en-US" altLang="zh-CN" sz="3200" i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=334-148</a:t>
            </a:r>
            <a:r>
              <a:rPr lang="zh-CN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/>
            </a:r>
            <a:b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</a:b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62</a:t>
            </a:r>
            <a:r>
              <a:rPr lang="en-US" altLang="zh-CN" sz="3200" i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=186</a:t>
            </a:r>
            <a:r>
              <a:rPr lang="zh-CN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i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=186÷62</a:t>
            </a:r>
            <a:r>
              <a:rPr lang="zh-CN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i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=3</a:t>
            </a:r>
            <a:b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</a:br>
            <a:r>
              <a:rPr lang="zh-CN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答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:</a:t>
            </a:r>
            <a:r>
              <a:rPr lang="zh-CN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李老师买了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zh-CN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个足球。</a:t>
            </a:r>
            <a:endParaRPr lang="zh-CN" altLang="en-US" sz="3200" dirty="0">
              <a:solidFill>
                <a:srgbClr val="E72582"/>
              </a:solidFill>
            </a:endParaRPr>
          </a:p>
        </p:txBody>
      </p:sp>
      <p:graphicFrame>
        <p:nvGraphicFramePr>
          <p:cNvPr id="8" name="表格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30489703"/>
              </p:ext>
            </p:extLst>
          </p:nvPr>
        </p:nvGraphicFramePr>
        <p:xfrm>
          <a:off x="1199073" y="2070340"/>
          <a:ext cx="8281356" cy="2216990"/>
        </p:xfrm>
        <a:graphic>
          <a:graphicData uri="http://schemas.openxmlformats.org/drawingml/2006/table">
            <a:tbl>
              <a:tblPr firstRow="1" firstCol="1" bandRow="1"/>
              <a:tblGrid>
                <a:gridCol w="2070339"/>
                <a:gridCol w="2070339"/>
                <a:gridCol w="2070339"/>
                <a:gridCol w="2070339"/>
              </a:tblGrid>
              <a:tr h="736319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000" dirty="0">
                          <a:effectLst/>
                          <a:latin typeface="Times New Roman" panose="02020603050405020304" pitchFamily="18" charset="0"/>
                          <a:ea typeface="方正魏碑_GBK" panose="03000509000000000000" pitchFamily="65" charset="-122"/>
                          <a:cs typeface="Times New Roman" panose="02020603050405020304" pitchFamily="18" charset="0"/>
                        </a:rPr>
                        <a:t>物品名称</a:t>
                      </a:r>
                      <a:endParaRPr lang="zh-CN" sz="30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000" dirty="0">
                          <a:effectLst/>
                          <a:latin typeface="Times New Roman" panose="02020603050405020304" pitchFamily="18" charset="0"/>
                          <a:ea typeface="方正魏碑_GBK" panose="03000509000000000000" pitchFamily="65" charset="-122"/>
                          <a:cs typeface="Times New Roman" panose="02020603050405020304" pitchFamily="18" charset="0"/>
                        </a:rPr>
                        <a:t>单价</a:t>
                      </a:r>
                      <a:r>
                        <a:rPr lang="en-US" sz="30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/</a:t>
                      </a:r>
                      <a:r>
                        <a:rPr lang="zh-CN" sz="3000" dirty="0">
                          <a:effectLst/>
                          <a:latin typeface="Times New Roman" panose="02020603050405020304" pitchFamily="18" charset="0"/>
                          <a:ea typeface="方正魏碑_GBK" panose="03000509000000000000" pitchFamily="65" charset="-122"/>
                          <a:cs typeface="Times New Roman" panose="02020603050405020304" pitchFamily="18" charset="0"/>
                        </a:rPr>
                        <a:t>元</a:t>
                      </a:r>
                      <a:endParaRPr lang="zh-CN" sz="30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000">
                          <a:effectLst/>
                          <a:latin typeface="Times New Roman" panose="02020603050405020304" pitchFamily="18" charset="0"/>
                          <a:ea typeface="方正魏碑_GBK" panose="03000509000000000000" pitchFamily="65" charset="-122"/>
                          <a:cs typeface="Times New Roman" panose="02020603050405020304" pitchFamily="18" charset="0"/>
                        </a:rPr>
                        <a:t>数量</a:t>
                      </a:r>
                      <a:r>
                        <a:rPr lang="en-US" sz="30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/</a:t>
                      </a:r>
                      <a:r>
                        <a:rPr lang="zh-CN" sz="3000">
                          <a:effectLst/>
                          <a:latin typeface="Times New Roman" panose="02020603050405020304" pitchFamily="18" charset="0"/>
                          <a:ea typeface="方正魏碑_GBK" panose="03000509000000000000" pitchFamily="65" charset="-122"/>
                          <a:cs typeface="Times New Roman" panose="02020603050405020304" pitchFamily="18" charset="0"/>
                        </a:rPr>
                        <a:t>个</a:t>
                      </a:r>
                      <a:endParaRPr lang="zh-CN" sz="30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000">
                          <a:effectLst/>
                          <a:latin typeface="Times New Roman" panose="02020603050405020304" pitchFamily="18" charset="0"/>
                          <a:ea typeface="方正魏碑_GBK" panose="03000509000000000000" pitchFamily="65" charset="-122"/>
                          <a:cs typeface="Times New Roman" panose="02020603050405020304" pitchFamily="18" charset="0"/>
                        </a:rPr>
                        <a:t>总价</a:t>
                      </a:r>
                      <a:endParaRPr lang="zh-CN" sz="30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44352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00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足球</a:t>
                      </a:r>
                      <a:endParaRPr lang="zh-CN" sz="30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0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62</a:t>
                      </a:r>
                      <a:endParaRPr lang="zh-CN" sz="30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sz="3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0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334</a:t>
                      </a:r>
                      <a:endParaRPr lang="zh-CN" sz="30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36319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00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篮球</a:t>
                      </a:r>
                      <a:endParaRPr lang="zh-CN" sz="30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sz="3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sz="3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1027" name="image485.jpe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165"/>
          <a:stretch/>
        </p:blipFill>
        <p:spPr bwMode="auto">
          <a:xfrm>
            <a:off x="5477280" y="2881226"/>
            <a:ext cx="1577401" cy="619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image486.jpe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69768" y="3650424"/>
            <a:ext cx="1873164" cy="550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5" name="image487.jpe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51401" y="3582282"/>
            <a:ext cx="1577401" cy="6490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4835531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四年级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数学下册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996705"/>
            <a:ext cx="10036019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0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一、先说出各图中的等量关系</a:t>
            </a:r>
            <a:r>
              <a:rPr lang="en-US" altLang="zh-CN" sz="3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0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再与下面对应的方程连一连。</a:t>
            </a:r>
            <a:endParaRPr lang="zh-CN" altLang="zh-CN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image379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956865" y="1781535"/>
            <a:ext cx="10077336" cy="3510495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6" name="image379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505460" y="946407"/>
            <a:ext cx="9682336" cy="3372895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505460" y="4424629"/>
            <a:ext cx="9926128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28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第一个图的等量关系是</a:t>
            </a:r>
            <a:r>
              <a:rPr lang="en-US" altLang="zh-CN" sz="28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:2</a:t>
            </a:r>
            <a:r>
              <a:rPr lang="zh-CN" altLang="zh-CN" sz="28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个</a:t>
            </a:r>
            <a:r>
              <a:rPr lang="en-US" altLang="zh-CN" sz="2800" i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zh-CN" altLang="zh-CN" sz="28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与</a:t>
            </a:r>
            <a:r>
              <a:rPr lang="en-US" altLang="zh-CN" sz="28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</a:t>
            </a:r>
            <a:r>
              <a:rPr lang="zh-CN" altLang="zh-CN" sz="28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的和等于</a:t>
            </a:r>
            <a:r>
              <a:rPr lang="en-US" altLang="zh-CN" sz="28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100</a:t>
            </a:r>
            <a:r>
              <a:rPr lang="zh-CN" altLang="zh-CN" sz="28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zh-CN" sz="28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28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第二个图的等量关系是</a:t>
            </a:r>
            <a:r>
              <a:rPr lang="en-US" altLang="zh-CN" sz="28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:2</a:t>
            </a:r>
            <a:r>
              <a:rPr lang="zh-CN" altLang="zh-CN" sz="28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个</a:t>
            </a:r>
            <a:r>
              <a:rPr lang="en-US" altLang="zh-CN" sz="2800" i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zh-CN" altLang="zh-CN" sz="28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与</a:t>
            </a:r>
            <a:r>
              <a:rPr lang="en-US" altLang="zh-CN" sz="28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</a:t>
            </a:r>
            <a:r>
              <a:rPr lang="zh-CN" altLang="zh-CN" sz="28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的和等于</a:t>
            </a:r>
            <a:r>
              <a:rPr lang="en-US" altLang="zh-CN" sz="28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150</a:t>
            </a:r>
            <a:r>
              <a:rPr lang="zh-CN" altLang="zh-CN" sz="28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zh-CN" sz="28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28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第三个图的等量关系是</a:t>
            </a:r>
            <a:r>
              <a:rPr lang="en-US" altLang="zh-CN" sz="28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 sz="2800" i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zh-CN" altLang="zh-CN" sz="28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与</a:t>
            </a:r>
            <a:r>
              <a:rPr lang="en-US" altLang="zh-CN" sz="28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</a:t>
            </a:r>
            <a:r>
              <a:rPr lang="zh-CN" altLang="zh-CN" sz="28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的和等于</a:t>
            </a:r>
            <a:r>
              <a:rPr lang="en-US" altLang="zh-CN" sz="28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70</a:t>
            </a:r>
            <a:r>
              <a:rPr lang="zh-CN" altLang="zh-CN" sz="28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zh-CN" sz="2800" dirty="0">
              <a:solidFill>
                <a:srgbClr val="E72582"/>
              </a:solidFill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xmlns="" id="{DC00B431-AEA9-CF67-4DCE-3DA54EDAEDF1}"/>
              </a:ext>
            </a:extLst>
          </p:cNvPr>
          <p:cNvCxnSpPr/>
          <p:nvPr/>
        </p:nvCxnSpPr>
        <p:spPr>
          <a:xfrm>
            <a:off x="1791222" y="2175654"/>
            <a:ext cx="7206129" cy="1846929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xmlns="" id="{DC00B431-AEA9-CF67-4DCE-3DA54EDAEDF1}"/>
              </a:ext>
            </a:extLst>
          </p:cNvPr>
          <p:cNvCxnSpPr/>
          <p:nvPr/>
        </p:nvCxnSpPr>
        <p:spPr>
          <a:xfrm flipH="1">
            <a:off x="1949570" y="2070327"/>
            <a:ext cx="3255140" cy="1940135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xmlns="" id="{DC00B431-AEA9-CF67-4DCE-3DA54EDAEDF1}"/>
              </a:ext>
            </a:extLst>
          </p:cNvPr>
          <p:cNvCxnSpPr/>
          <p:nvPr/>
        </p:nvCxnSpPr>
        <p:spPr>
          <a:xfrm flipH="1">
            <a:off x="5607170" y="2070327"/>
            <a:ext cx="3187175" cy="1940135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35653788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矩形 2"/>
              <p:cNvSpPr/>
              <p:nvPr/>
            </p:nvSpPr>
            <p:spPr>
              <a:xfrm>
                <a:off x="505459" y="821065"/>
                <a:ext cx="11006455" cy="434477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zh-CN" altLang="zh-CN" sz="3400" dirty="0">
                    <a:latin typeface="Times New Roman" panose="02020603050405020304" pitchFamily="18" charset="0"/>
                    <a:ea typeface="方正黑体_GBK" panose="03000509000000000000" pitchFamily="65" charset="-122"/>
                    <a:cs typeface="Times New Roman" panose="02020603050405020304" pitchFamily="18" charset="0"/>
                  </a:rPr>
                  <a:t>二、理解题意</a:t>
                </a:r>
                <a:r>
                  <a:rPr lang="en-US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400" dirty="0">
                    <a:effectLst/>
                    <a:latin typeface="Times New Roman" panose="02020603050405020304" pitchFamily="18" charset="0"/>
                    <a:ea typeface="方正黑体_GBK" panose="03000509000000000000" pitchFamily="65" charset="-122"/>
                    <a:cs typeface="Times New Roman" panose="02020603050405020304" pitchFamily="18" charset="0"/>
                  </a:rPr>
                  <a:t>正确填空。</a:t>
                </a:r>
                <a:endParaRPr lang="zh-CN" altLang="zh-CN" sz="3400" dirty="0">
                  <a:effectLst/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zh-CN" sz="3400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一只蜂鸟的体重大约是一只麻雀的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40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340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50</m:t>
                        </m:r>
                      </m:den>
                    </m:f>
                  </m:oMath>
                </a14:m>
                <a:r>
                  <a:rPr lang="en-US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如果一只麻雀的体重是</a:t>
                </a:r>
                <a:r>
                  <a:rPr lang="en-US" altLang="zh-CN" sz="3400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zh-CN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克</a:t>
                </a:r>
                <a:r>
                  <a:rPr lang="en-US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那么一只蜂鸟的体重大约是</a:t>
                </a:r>
                <a:r>
                  <a:rPr lang="en-US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zh-CN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400" dirty="0" smtClean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               )</a:t>
                </a:r>
                <a:r>
                  <a:rPr lang="zh-CN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克。</a:t>
                </a:r>
                <a:endParaRPr lang="zh-CN" altLang="zh-CN" sz="3400" dirty="0">
                  <a:effectLst/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3400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每支圆珠笔</a:t>
                </a:r>
                <a:r>
                  <a:rPr lang="en-US" altLang="zh-CN" sz="3400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zh-CN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元</a:t>
                </a:r>
                <a:r>
                  <a:rPr lang="en-US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每支钢笔</a:t>
                </a:r>
                <a:r>
                  <a:rPr lang="en-US" altLang="zh-CN" sz="3400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zh-CN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元</a:t>
                </a:r>
                <a:r>
                  <a:rPr lang="en-US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买</a:t>
                </a:r>
                <a:r>
                  <a:rPr lang="en-US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</a:t>
                </a:r>
                <a:r>
                  <a:rPr lang="zh-CN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支圆珠笔和</a:t>
                </a:r>
                <a:r>
                  <a:rPr lang="en-US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zh-CN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支钢笔共需</a:t>
                </a:r>
                <a:r>
                  <a:rPr lang="en-US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zh-CN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400" dirty="0" smtClean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                  </a:t>
                </a:r>
                <a:r>
                  <a:rPr lang="zh-CN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r>
                  <a:rPr lang="zh-CN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元</a:t>
                </a:r>
                <a:r>
                  <a:rPr lang="zh-CN" altLang="zh-CN" sz="3400" dirty="0" smtClean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。</a:t>
                </a:r>
                <a:endParaRPr lang="zh-CN" altLang="zh-CN" sz="3400" dirty="0">
                  <a:effectLst/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" name="矩形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5459" y="821065"/>
                <a:ext cx="11006455" cy="4344779"/>
              </a:xfrm>
              <a:prstGeom prst="rect">
                <a:avLst/>
              </a:prstGeom>
              <a:blipFill rotWithShape="0">
                <a:blip r:embed="rId4"/>
                <a:stretch>
                  <a:fillRect l="-1551" r="-886" b="-182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矩形 5"/>
              <p:cNvSpPr/>
              <p:nvPr/>
            </p:nvSpPr>
            <p:spPr>
              <a:xfrm>
                <a:off x="8252761" y="2692625"/>
                <a:ext cx="1207382" cy="83439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 smtClean="0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50</m:t>
                        </m:r>
                      </m:den>
                    </m:f>
                  </m:oMath>
                </a14:m>
                <a:r>
                  <a:rPr lang="en-US" altLang="zh-CN" sz="3400" i="1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zh-CN" altLang="zh-CN" sz="34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endParaRPr lang="zh-CN" altLang="en-US" dirty="0"/>
              </a:p>
            </p:txBody>
          </p:sp>
        </mc:Choice>
        <mc:Fallback>
          <p:sp>
            <p:nvSpPr>
              <p:cNvPr id="6" name="矩形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252761" y="2692625"/>
                <a:ext cx="1207382" cy="834396"/>
              </a:xfrm>
              <a:prstGeom prst="rect">
                <a:avLst/>
              </a:prstGeom>
              <a:blipFill rotWithShape="0">
                <a:blip r:embed="rId5"/>
                <a:stretch>
                  <a:fillRect b="-948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矩形 7"/>
          <p:cNvSpPr/>
          <p:nvPr/>
        </p:nvSpPr>
        <p:spPr>
          <a:xfrm>
            <a:off x="1914982" y="4423813"/>
            <a:ext cx="125386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sz="3400" i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+2</a:t>
            </a:r>
            <a:r>
              <a:rPr lang="en-US" altLang="zh-CN" sz="3400" i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411543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21065"/>
            <a:ext cx="11006455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 smtClean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34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</a:t>
            </a:r>
            <a:r>
              <a:rPr lang="en-US" altLang="zh-CN" sz="3400" dirty="0" smtClean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</a:t>
            </a:r>
            <a:r>
              <a:rPr lang="zh-CN" altLang="zh-CN" sz="3400" dirty="0" smtClean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左</a:t>
            </a:r>
            <a:r>
              <a:rPr lang="zh-CN" altLang="zh-CN" sz="34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图中是由</a:t>
            </a:r>
            <a:r>
              <a:rPr lang="en-US" altLang="zh-CN" sz="34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34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个等边三角形和</a:t>
            </a:r>
            <a:r>
              <a:rPr lang="en-US" altLang="zh-CN" sz="34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34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个相同的正方形组成的</a:t>
            </a:r>
            <a:r>
              <a:rPr lang="en-US" altLang="zh-CN" sz="34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它的周长是</a:t>
            </a:r>
            <a:r>
              <a:rPr lang="en-US" altLang="zh-CN" sz="34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</a:t>
            </a:r>
            <a:r>
              <a:rPr lang="zh-CN" altLang="zh-CN" sz="34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zh-CN" sz="34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</a:t>
            </a:r>
            <a:r>
              <a:rPr lang="en-US" altLang="zh-CN" sz="3400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zh-CN" altLang="zh-CN" sz="34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相邻的两个自然数是</a:t>
            </a:r>
            <a:r>
              <a:rPr lang="en-US" altLang="zh-CN" sz="34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</a:t>
            </a:r>
            <a:r>
              <a:rPr lang="zh-CN" altLang="zh-CN" sz="34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和</a:t>
            </a:r>
            <a:r>
              <a:rPr lang="en-US" altLang="zh-CN" sz="34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4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image372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998156" y="1147067"/>
            <a:ext cx="1739157" cy="675202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5309580" y="2224077"/>
            <a:ext cx="59663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7a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6256185" y="3233986"/>
            <a:ext cx="76655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i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-1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010077" y="3233985"/>
            <a:ext cx="86594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i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+1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531805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1094"/>
            <a:ext cx="11468004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三、反复比较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准确选择。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把正确答案的序号填在括号里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小明今年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-3)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岁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明年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岁。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en-US" altLang="zh-CN" sz="3400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zh-CN" altLang="zh-CN" sz="34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en-US" altLang="zh-CN" sz="3400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-1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en-US" altLang="zh-CN" sz="3400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-2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en-US" altLang="zh-CN" sz="3400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-4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看图选方程</a:t>
            </a:r>
            <a:r>
              <a:rPr lang="zh-CN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en-US" altLang="zh-CN" sz="3400" dirty="0" smtClean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下列方程正确的是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en-US" altLang="zh-CN" sz="3400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+30=150	B.3</a:t>
            </a:r>
            <a:r>
              <a:rPr lang="en-US" altLang="zh-CN" sz="3400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-30=150	C.3</a:t>
            </a:r>
            <a:r>
              <a:rPr lang="en-US" altLang="zh-CN" sz="3400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+30=150	D.</a:t>
            </a:r>
            <a:r>
              <a:rPr lang="en-US" altLang="zh-CN" sz="3400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-30=150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764652" y="1844514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pic>
        <p:nvPicPr>
          <p:cNvPr id="8" name="image373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3402064" y="3443487"/>
            <a:ext cx="6370800" cy="127416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4883810" y="4950024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048376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9630579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四、解方程。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i="1" dirty="0" smtClean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              x</a:t>
            </a: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-7</a:t>
            </a:r>
            <a:r>
              <a:rPr lang="en-US" altLang="zh-CN" sz="3400" i="1" dirty="0" smtClean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6=32</a:t>
            </a:r>
            <a:r>
              <a:rPr lang="en-US" altLang="zh-CN" sz="3400" i="1" dirty="0" smtClean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9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　　　　</a:t>
            </a: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</a:t>
            </a: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7</a:t>
            </a:r>
            <a:r>
              <a:rPr lang="en-US" altLang="zh-CN" sz="3400" i="1" dirty="0" smtClean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-21=203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4"/>
          <a:srcRect b="51203"/>
          <a:stretch/>
        </p:blipFill>
        <p:spPr>
          <a:xfrm>
            <a:off x="347649" y="2504282"/>
            <a:ext cx="4854361" cy="609854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4"/>
          <a:srcRect l="28267" t="63460" r="38324" b="6580"/>
          <a:stretch/>
        </p:blipFill>
        <p:spPr>
          <a:xfrm>
            <a:off x="2613804" y="3240035"/>
            <a:ext cx="1621766" cy="374434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888129" y="2379922"/>
            <a:ext cx="4237087" cy="2469094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1331008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2599539" y="1344285"/>
            <a:ext cx="1851789" cy="8771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3400" i="1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m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÷15=6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21902" y="2221448"/>
            <a:ext cx="3057546" cy="2802041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7742515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1094"/>
            <a:ext cx="6692765" cy="7932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五、看图列方程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并求解。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0252" y="1832609"/>
            <a:ext cx="6557973" cy="1988894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464712" y="1832609"/>
            <a:ext cx="4047203" cy="3769735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1010782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157</TotalTime>
  <Words>524</Words>
  <Application>Microsoft Office PowerPoint</Application>
  <PresentationFormat>宽屏</PresentationFormat>
  <Paragraphs>77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34" baseType="lpstr">
      <vt:lpstr>方正隶变_GBK</vt:lpstr>
      <vt:lpstr>Calibri</vt:lpstr>
      <vt:lpstr>方正小标宋_GBK</vt:lpstr>
      <vt:lpstr>方正魏碑_GBK</vt:lpstr>
      <vt:lpstr>NEU-BZ</vt:lpstr>
      <vt:lpstr>方正黑体_GBK</vt:lpstr>
      <vt:lpstr>方正楷体_GBK</vt:lpstr>
      <vt:lpstr>汉仪雅酷黑 95W</vt:lpstr>
      <vt:lpstr>宋体</vt:lpstr>
      <vt:lpstr>方正书宋_GBK</vt:lpstr>
      <vt:lpstr>Arial</vt:lpstr>
      <vt:lpstr>方正仿宋_GBK</vt:lpstr>
      <vt:lpstr>Wingdings</vt:lpstr>
      <vt:lpstr>Times New Roman</vt:lpstr>
      <vt:lpstr>方正大标宋简体</vt:lpstr>
      <vt:lpstr>微软雅黑</vt:lpstr>
      <vt:lpstr>方正大标宋_GBK</vt:lpstr>
      <vt:lpstr>Cambria Math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230</cp:revision>
  <dcterms:created xsi:type="dcterms:W3CDTF">2019-06-19T02:08:00Z</dcterms:created>
  <dcterms:modified xsi:type="dcterms:W3CDTF">2026-03-20T09:12:03Z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2052-11.1.0.8838</vt:lpwstr>
  </property>
  <property fmtid="{D5CDD505-2E9C-101B-9397-08002B2CF9AE}" pid="3" name="ICV">
    <vt:lpwstr>0120116FAA4943239CF14053B68F4A85</vt:lpwstr>
  </property>
</Properties>
</file>