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11" r:id="rId8"/>
    <p:sldId id="427" r:id="rId9"/>
  </p:sldIdLst>
  <p:sldSz cx="12192000" cy="6858000"/>
  <p:notesSz cx="6858000" cy="9144000"/>
  <p:embeddedFontLst>
    <p:embeddedFont>
      <p:font typeface="微软雅黑" panose="020B0503020204020204" pitchFamily="34" charset="-122"/>
      <p:regular r:id="rId10"/>
      <p:bold r:id="rId11"/>
    </p:embeddedFont>
    <p:embeddedFont>
      <p:font typeface="方正书宋_GBK" panose="03000509000000000000" pitchFamily="65" charset="-122"/>
      <p:regular r:id="rId12"/>
    </p:embeddedFont>
    <p:embeddedFont>
      <p:font typeface="方正仿宋_GBK" panose="03000509000000000000" pitchFamily="65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NEU-HZ" panose="02010600010101010101" pitchFamily="2" charset="-122"/>
      <p:regular r:id="rId15"/>
      <p:italic r:id="rId16"/>
    </p:embeddedFont>
    <p:embeddedFont>
      <p:font typeface="方正大标宋_GBK" panose="03000509000000000000" pitchFamily="65" charset="-122"/>
      <p:regular r:id="rId17"/>
    </p:embeddedFont>
    <p:embeddedFont>
      <p:font typeface="方正大标宋简体" panose="02010600030101010101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方正小标宋_GBK" panose="03000509000000000000" pitchFamily="65" charset="-122"/>
      <p:regular r:id="rId20"/>
    </p:embeddedFont>
    <p:embeddedFont>
      <p:font typeface="NEU-BZ" panose="02010600010101010101" pitchFamily="2" charset="-122"/>
      <p:regular r:id="rId21"/>
      <p:bold r:id="rId22"/>
      <p:italic r:id="rId23"/>
      <p:boldItalic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7.TIF"/><Relationship Id="rId5" Type="http://schemas.openxmlformats.org/officeDocument/2006/relationships/image" Target="../media/image16.TIF"/><Relationship Id="rId4" Type="http://schemas.openxmlformats.org/officeDocument/2006/relationships/image" Target="../media/image15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比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大小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62427"/>
            <a:ext cx="4550410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r="3391"/>
          <a:stretch/>
        </p:blipFill>
        <p:spPr>
          <a:xfrm>
            <a:off x="155363" y="2368928"/>
            <a:ext cx="4209603" cy="32083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06505" y="940783"/>
            <a:ext cx="6185140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一、比一比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比较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0.69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0.8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的大小。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9855" y="2322595"/>
            <a:ext cx="7091945" cy="325472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49689" y="3429000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0.01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92594" y="402730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0.01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64655" y="4708066"/>
            <a:ext cx="502061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&lt;</a:t>
            </a:r>
            <a:endParaRPr lang="zh-CN" altLang="en-US" sz="45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35300" y="4206765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0.8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61727" y="4847455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0.8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88477" y="3634311"/>
            <a:ext cx="2415749" cy="160795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0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试着比较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2.97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3.13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3.08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的大小。在下图中表示出来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我的方法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先比较整数部分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再比较小数部分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比较小数部分时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先比较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位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再比较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位。所以最大的是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最小的是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58" y="1808453"/>
            <a:ext cx="5939216" cy="21273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l="3494" r="7319"/>
          <a:stretch/>
        </p:blipFill>
        <p:spPr>
          <a:xfrm>
            <a:off x="6606030" y="2332477"/>
            <a:ext cx="4744528" cy="109652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88173" y="2482870"/>
            <a:ext cx="421782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2                 9             7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88172" y="2946224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3                 1             3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8171" y="3452295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3                 0             8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9617" y="1662620"/>
            <a:ext cx="4986799" cy="209745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768733" y="494976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十分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44674" y="49168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百分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93132" y="5744257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3.13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01949" y="5807348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2.97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86385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二、比较大小。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里填上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“&gt;” “&lt;”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“=”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59" y="2110085"/>
            <a:ext cx="3532239" cy="22377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3604" y="2051063"/>
            <a:ext cx="3282578" cy="218222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2510" y="1875376"/>
            <a:ext cx="2968191" cy="235790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819871" y="2239925"/>
            <a:ext cx="53732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&lt;</a:t>
            </a:r>
            <a:endParaRPr lang="zh-CN" altLang="en-US" sz="50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02799" y="2154337"/>
            <a:ext cx="53732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&lt;</a:t>
            </a:r>
            <a:endParaRPr lang="zh-CN" altLang="en-US" sz="50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67739" y="2280399"/>
            <a:ext cx="53732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&gt;</a:t>
            </a:r>
            <a:endParaRPr lang="zh-CN" altLang="en-US" sz="50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74287" y="3486013"/>
            <a:ext cx="53732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&gt;</a:t>
            </a:r>
            <a:endParaRPr lang="zh-CN" altLang="en-US" sz="50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10213" y="3497334"/>
            <a:ext cx="53732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&gt;</a:t>
            </a:r>
            <a:endParaRPr lang="zh-CN" altLang="en-US" sz="50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073437" y="3427728"/>
            <a:ext cx="53732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&gt;</a:t>
            </a:r>
            <a:endParaRPr lang="zh-CN" altLang="en-US" sz="50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三、按要求作答。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8.004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0.804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8.4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8.04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0.084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这些数用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“&gt;”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连接起来。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7084" y="2785590"/>
            <a:ext cx="55066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8.4&gt;8.04&gt;8.004&gt;0.804&gt;0.084 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50761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方框里最大能填几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r="45423"/>
          <a:stretch/>
        </p:blipFill>
        <p:spPr>
          <a:xfrm>
            <a:off x="505460" y="1759931"/>
            <a:ext cx="8821984" cy="14249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63790"/>
          <a:stretch/>
        </p:blipFill>
        <p:spPr>
          <a:xfrm>
            <a:off x="589436" y="3468139"/>
            <a:ext cx="6022587" cy="146617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60028" y="225592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51583" y="225592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28730" y="399558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79297" y="396731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9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4333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742" y="1682159"/>
            <a:ext cx="1096417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淘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气、笑笑、奇思、妙想进行了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100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米短跑比赛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已知他们所用的时间分别为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14.05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秒、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16.24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秒、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14.85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秒、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17.04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秒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请你在右面对应的位置上写上名字。</a:t>
            </a:r>
            <a:endParaRPr lang="zh-CN" altLang="en-US" sz="3400" dirty="0"/>
          </a:p>
        </p:txBody>
      </p:sp>
      <p:pic>
        <p:nvPicPr>
          <p:cNvPr id="8" name="image5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231472" y="4462032"/>
            <a:ext cx="5646687" cy="2062918"/>
          </a:xfrm>
          <a:prstGeom prst="rect">
            <a:avLst/>
          </a:prstGeom>
        </p:spPr>
      </p:pic>
      <p:pic>
        <p:nvPicPr>
          <p:cNvPr id="9" name="image4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823766" y="4128983"/>
            <a:ext cx="6888389" cy="251655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332</Words>
  <Application>Microsoft Office PowerPoint</Application>
  <PresentationFormat>宽屏</PresentationFormat>
  <Paragraphs>56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微软雅黑</vt:lpstr>
      <vt:lpstr>方正书宋_GBK</vt:lpstr>
      <vt:lpstr>方正仿宋_GBK</vt:lpstr>
      <vt:lpstr>方正隶变_GBK</vt:lpstr>
      <vt:lpstr>Wingdings</vt:lpstr>
      <vt:lpstr>NEU-HZ</vt:lpstr>
      <vt:lpstr>方正大标宋_GBK</vt:lpstr>
      <vt:lpstr>汉仪雅酷黑 95W</vt:lpstr>
      <vt:lpstr>方正大标宋简体</vt:lpstr>
      <vt:lpstr>方正黑体_GBK</vt:lpstr>
      <vt:lpstr>Arial</vt:lpstr>
      <vt:lpstr>方正小标宋_GBK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2026-02-26T02:36:49Z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