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27" r:id="rId6"/>
  </p:sldIdLst>
  <p:sldSz cx="12192000" cy="6858000"/>
  <p:notesSz cx="6858000" cy="9144000"/>
  <p:embeddedFontLst>
    <p:embeddedFont>
      <p:font typeface="方正黑体_GBK" pitchFamily="65" charset="-122"/>
      <p:regular r:id="rId7"/>
    </p:embeddedFont>
    <p:embeddedFont>
      <p:font typeface="NEU-BZ" pitchFamily="2" charset="-122"/>
      <p:regular r:id="rId8"/>
      <p:bold r:id="rId9"/>
      <p:italic r:id="rId10"/>
      <p:boldItalic r:id="rId11"/>
    </p:embeddedFont>
    <p:embeddedFont>
      <p:font typeface="方正隶变_GBK" pitchFamily="65" charset="-122"/>
      <p:regular r:id="rId12"/>
    </p:embeddedFont>
    <p:embeddedFont>
      <p:font typeface="方正书宋_GBK" pitchFamily="65" charset="-122"/>
      <p:regular r:id="rId13"/>
    </p:embeddedFont>
    <p:embeddedFont>
      <p:font typeface="方正小标宋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大标宋简体" charset="-122"/>
      <p:regular r:id="rId17"/>
    </p:embeddedFont>
    <p:embeddedFont>
      <p:font typeface="方正大标宋_GBK" pitchFamily="65" charset="-122"/>
      <p:regular r:id="rId18"/>
    </p:embeddedFont>
    <p:embeddedFont>
      <p:font typeface="方正仿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heme" Target="theme/theme1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蚕丝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4"/>
            <a:ext cx="108356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一、用竖式计算。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2.5×4.73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3.25×300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64273" y="1770261"/>
            <a:ext cx="13675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11.825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62754" y="1627515"/>
            <a:ext cx="838691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975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9" name="image12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2709226"/>
            <a:ext cx="2005353" cy="2291399"/>
          </a:xfrm>
          <a:prstGeom prst="rect">
            <a:avLst/>
          </a:prstGeom>
        </p:spPr>
      </p:pic>
      <p:pic>
        <p:nvPicPr>
          <p:cNvPr id="10" name="image12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609080" y="2709226"/>
            <a:ext cx="2658300" cy="15103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933451"/>
            <a:ext cx="6541558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二、算一算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62175" y="3651769"/>
            <a:ext cx="513384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4.6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×           =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2143189"/>
              </p:ext>
            </p:extLst>
          </p:nvPr>
        </p:nvGraphicFramePr>
        <p:xfrm>
          <a:off x="2263044" y="1990727"/>
          <a:ext cx="1032606" cy="4438647"/>
        </p:xfrm>
        <a:graphic>
          <a:graphicData uri="http://schemas.openxmlformats.org/drawingml/2006/table">
            <a:tbl>
              <a:tblPr firstRow="1" firstCol="1" bandRow="1"/>
              <a:tblGrid>
                <a:gridCol w="1032606"/>
              </a:tblGrid>
              <a:tr h="9145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0.3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5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0.5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3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5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1.2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5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2.1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7445087"/>
              </p:ext>
            </p:extLst>
          </p:nvPr>
        </p:nvGraphicFramePr>
        <p:xfrm>
          <a:off x="3810001" y="1990726"/>
          <a:ext cx="933450" cy="4424127"/>
        </p:xfrm>
        <a:graphic>
          <a:graphicData uri="http://schemas.openxmlformats.org/drawingml/2006/table">
            <a:tbl>
              <a:tblPr firstRow="1" firstCol="1" bandRow="1"/>
              <a:tblGrid>
                <a:gridCol w="933450"/>
              </a:tblGrid>
              <a:tr h="95654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497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497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654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654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3793352" y="2039506"/>
            <a:ext cx="947695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1.38</a:t>
            </a:r>
            <a:endParaRPr lang="zh-CN" altLang="en-US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41791" y="2916669"/>
            <a:ext cx="729687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2.3</a:t>
            </a:r>
            <a:endParaRPr lang="zh-CN" altLang="en-US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19847" y="3651769"/>
            <a:ext cx="729687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4.6</a:t>
            </a:r>
            <a:endParaRPr lang="zh-CN" altLang="en-US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99983" y="4528932"/>
            <a:ext cx="947695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5.52</a:t>
            </a:r>
            <a:endParaRPr lang="zh-CN" altLang="en-US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83826" y="5516131"/>
            <a:ext cx="947695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9.66</a:t>
            </a:r>
            <a:endParaRPr lang="zh-CN" altLang="en-US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5" name="image10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26551" y="2420936"/>
            <a:ext cx="6398373" cy="2970644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7170208" y="290714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小于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732308" y="336690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等于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805774" y="4281159"/>
            <a:ext cx="12091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大于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861094"/>
            <a:ext cx="1079754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三、活用知识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解决问题。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大象每分大约跑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400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羚羊的速度是大象的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4.18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倍。羚羊每分大约跑多少米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3429000"/>
            <a:ext cx="621982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4.18×400=1672(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羚羊每分大约跑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1672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106</Words>
  <Application>Microsoft Office PowerPoint</Application>
  <PresentationFormat>自定义</PresentationFormat>
  <Paragraphs>38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0" baseType="lpstr">
      <vt:lpstr>Arial</vt:lpstr>
      <vt:lpstr>宋体</vt:lpstr>
      <vt:lpstr>方正黑体_GBK</vt:lpstr>
      <vt:lpstr>NEU-BZ</vt:lpstr>
      <vt:lpstr>方正隶变_GBK</vt:lpstr>
      <vt:lpstr>方正书宋_GBK</vt:lpstr>
      <vt:lpstr>Times New Roman</vt:lpstr>
      <vt:lpstr>方正小标宋_GBK</vt:lpstr>
      <vt:lpstr>汉仪雅酷黑 95W</vt:lpstr>
      <vt:lpstr>微软雅黑</vt:lpstr>
      <vt:lpstr>方正大标宋简体</vt:lpstr>
      <vt:lpstr>Wingdings</vt:lpstr>
      <vt:lpstr>方正大标宋_GBK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2026-03-14T06:28:01Z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