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38" r:id="rId8"/>
    <p:sldId id="539" r:id="rId9"/>
    <p:sldId id="540" r:id="rId10"/>
    <p:sldId id="542" r:id="rId11"/>
    <p:sldId id="543" r:id="rId12"/>
    <p:sldId id="511" r:id="rId13"/>
    <p:sldId id="544" r:id="rId14"/>
    <p:sldId id="547" r:id="rId15"/>
    <p:sldId id="546" r:id="rId16"/>
    <p:sldId id="427" r:id="rId17"/>
  </p:sldIdLst>
  <p:sldSz cx="12192000" cy="6858000"/>
  <p:notesSz cx="6858000" cy="9144000"/>
  <p:embeddedFontLst>
    <p:embeddedFont>
      <p:font typeface="方正楷体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仿宋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方正魏碑_GBK" panose="03000509000000000000" pitchFamily="65" charset="-122"/>
      <p:regular r:id="rId23"/>
    </p:embeddedFont>
    <p:embeddedFont>
      <p:font typeface="Cambria Math" panose="02040503050406030204" pitchFamily="18" charset="0"/>
      <p:regular r:id="rId24"/>
    </p:embeddedFont>
    <p:embeddedFont>
      <p:font typeface="方正大标宋简体" panose="02010600030101010101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小标宋_GBK" panose="03000509000000000000" pitchFamily="65" charset="-122"/>
      <p:regular r:id="rId30"/>
    </p:embeddedFont>
    <p:embeddedFont>
      <p:font typeface="方正隶变_GBK" panose="03000509000000000000" pitchFamily="65" charset="-122"/>
      <p:regular r:id="rId31"/>
    </p:embeddedFont>
    <p:embeddedFont>
      <p:font typeface="方正大标宋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70" y="861093"/>
                <a:ext cx="10852030" cy="29876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这些同学的成绩中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最高分是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人。测试成绩不少于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分的有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占调查人数的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70" y="861093"/>
                <a:ext cx="10852030" cy="2987613"/>
              </a:xfrm>
              <a:prstGeom prst="rect">
                <a:avLst/>
              </a:prstGeom>
              <a:blipFill rotWithShape="0">
                <a:blip r:embed="rId4"/>
                <a:stretch>
                  <a:fillRect l="-1573" r="-3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694571" y="106660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7154" y="1036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18876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133997" y="2813447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997" y="2813447"/>
                <a:ext cx="548548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029270" y="3312285"/>
                <a:ext cx="79060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20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270" y="3312285"/>
                <a:ext cx="790601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1136701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四、下面是李玲家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年上半年每个月的用水量情况统计表。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728172"/>
              </p:ext>
            </p:extLst>
          </p:nvPr>
        </p:nvGraphicFramePr>
        <p:xfrm>
          <a:off x="1173191" y="1751161"/>
          <a:ext cx="9998016" cy="1380228"/>
        </p:xfrm>
        <a:graphic>
          <a:graphicData uri="http://schemas.openxmlformats.org/drawingml/2006/table">
            <a:tbl>
              <a:tblPr firstRow="1" firstCol="1" bandRow="1"/>
              <a:tblGrid>
                <a:gridCol w="2499504"/>
                <a:gridCol w="1249752"/>
                <a:gridCol w="1249752"/>
                <a:gridCol w="1249752"/>
                <a:gridCol w="1249752"/>
                <a:gridCol w="1249752"/>
                <a:gridCol w="1249752"/>
              </a:tblGrid>
              <a:tr h="6901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1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用水量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8" name="矩形 7"/>
          <p:cNvSpPr/>
          <p:nvPr/>
        </p:nvSpPr>
        <p:spPr>
          <a:xfrm>
            <a:off x="505460" y="966421"/>
            <a:ext cx="100468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根据上表中的数据完成右面折线统计图。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4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8632" y="2065960"/>
            <a:ext cx="6391239" cy="3952243"/>
          </a:xfrm>
          <a:prstGeom prst="rect">
            <a:avLst/>
          </a:prstGeom>
        </p:spPr>
      </p:pic>
      <p:pic>
        <p:nvPicPr>
          <p:cNvPr id="10" name="image4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1" y="1942932"/>
            <a:ext cx="6271706" cy="43340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74851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李玲家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年上半年一共用水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平均每个月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9207" y="18179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8631" y="1036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748514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规定每个月用水量不超过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每吨水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元。超过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超出部分按每吨水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元计算。请计算一下李玲家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年上半年的水费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457" y="3105178"/>
            <a:ext cx="9687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5+4+3+6+7+5=30(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3×6=18(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30-18=12(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18×3=54(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12×4=48(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54+48=102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李玲家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年上半年的水费是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471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小美上学期共参加五次数学竞赛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前两次的平均分是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后三次的平均分是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小美这五次考试的平均分是多少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7313" y="3416059"/>
            <a:ext cx="79966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(93×2+88×3)÷5=450÷5=90(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小美这五次考试的平均分是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6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21383"/>
            <a:ext cx="109245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一、下面是苗苗家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年上半年水费开支情况统计图。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0396" y="1657707"/>
            <a:ext cx="7630786" cy="43735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7365" y="841079"/>
            <a:ext cx="1103318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苗苗家上半年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月水费最多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月水费最少。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苗苗家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月的水费开支是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月的水费开支是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月的水费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开支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一样多。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295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0150" y="18100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37179" y="18100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3628" y="26295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2499" y="3354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6513" y="410585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2824" y="413172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73988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下面是小妍某一周获得笑脸个数情况统计图。能够代表她这周获得笑脸个数平均水平的虚线是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1456" y="25500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3429000"/>
            <a:ext cx="6443819" cy="28637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7398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今天琳琳发烧了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早晨她烧得厉害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吃过退烧药后感到好多了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中午时琳琳的体温恢复正常。到下午她的体温又开始上升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直到半夜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琳琳才感到身上不发烫了。下面图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反映的是琳琳今天体温变化的情况。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2083" y="2505019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5018" y="4114201"/>
            <a:ext cx="10726897" cy="20105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032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579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四年级开展语文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诊断活动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分。等级评价标准如下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:95~100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分为优秀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,90~94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分为良好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,80~89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分为合格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,80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分以下为不合格。下面是四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班同学语文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诊断各等级人数统计图。按成绩从高到低的顺序排列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图图排第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他可能得了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A.79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B.88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C.93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D.96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6204" y="34730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20804" y="4157779"/>
            <a:ext cx="6114474" cy="25119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34265"/>
            <a:ext cx="110245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三、下面是四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班女生期末考试英语成绩的情况。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78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100	66	74	85	96	78	54	88	68	97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51162"/>
            <a:ext cx="109871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根据数据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字的方法统计各分数段的人数。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班女生期末考试英语成绩统计表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656618"/>
              </p:ext>
            </p:extLst>
          </p:nvPr>
        </p:nvGraphicFramePr>
        <p:xfrm>
          <a:off x="956863" y="2389514"/>
          <a:ext cx="10335114" cy="3354982"/>
        </p:xfrm>
        <a:graphic>
          <a:graphicData uri="http://schemas.openxmlformats.org/drawingml/2006/table">
            <a:tbl>
              <a:tblPr firstRow="1" firstCol="1" bandRow="1"/>
              <a:tblGrid>
                <a:gridCol w="2000344"/>
                <a:gridCol w="1666954"/>
                <a:gridCol w="1666954"/>
                <a:gridCol w="1666954"/>
                <a:gridCol w="1666954"/>
                <a:gridCol w="1666954"/>
              </a:tblGrid>
              <a:tr h="8856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60~69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70~79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80~89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6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画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正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字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6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image49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781" y="4280996"/>
            <a:ext cx="374985" cy="20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49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946" y="4081008"/>
            <a:ext cx="348515" cy="54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500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825" y="4186270"/>
            <a:ext cx="255911" cy="39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792299" y="3842414"/>
            <a:ext cx="620683" cy="79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7341" y="3842414"/>
            <a:ext cx="62228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0458" y="41080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2781" y="479698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6787" y="4779362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01303" y="477936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33056" y="4796981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41106" y="479698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58461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根据统计表中的数据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绘制条形统计图。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85257"/>
            <a:ext cx="8570158" cy="3917910"/>
          </a:xfrm>
          <a:prstGeom prst="rect">
            <a:avLst/>
          </a:prstGeom>
        </p:spPr>
      </p:pic>
      <p:pic>
        <p:nvPicPr>
          <p:cNvPr id="9" name="image4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30633" y="1785257"/>
            <a:ext cx="7563201" cy="4225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807</Words>
  <Application>Microsoft Office PowerPoint</Application>
  <PresentationFormat>宽屏</PresentationFormat>
  <Paragraphs>120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方正楷体_GBK</vt:lpstr>
      <vt:lpstr>微软雅黑</vt:lpstr>
      <vt:lpstr>方正仿宋_GBK</vt:lpstr>
      <vt:lpstr>方正黑体_GBK</vt:lpstr>
      <vt:lpstr>Wingdings</vt:lpstr>
      <vt:lpstr>方正魏碑_GBK</vt:lpstr>
      <vt:lpstr>宋体</vt:lpstr>
      <vt:lpstr>Cambria Math</vt:lpstr>
      <vt:lpstr>方正大标宋简体</vt:lpstr>
      <vt:lpstr>Calibri</vt:lpstr>
      <vt:lpstr>方正小标宋_GBK</vt:lpstr>
      <vt:lpstr>汉仪雅酷黑 95W</vt:lpstr>
      <vt:lpstr>方正隶变_GBK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2026-03-23T23:50:23Z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