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35" r:id="rId4"/>
    <p:sldId id="536" r:id="rId5"/>
    <p:sldId id="537" r:id="rId6"/>
    <p:sldId id="538" r:id="rId7"/>
    <p:sldId id="511" r:id="rId8"/>
    <p:sldId id="427" r:id="rId9"/>
  </p:sldIdLst>
  <p:sldSz cx="12192000" cy="6858000"/>
  <p:notesSz cx="6858000" cy="9144000"/>
  <p:embeddedFontLst>
    <p:embeddedFont>
      <p:font typeface="方正大标宋_GBK" panose="03000509000000000000" pitchFamily="65" charset="-122"/>
      <p:regular r:id="rId10"/>
    </p:embeddedFont>
    <p:embeddedFont>
      <p:font typeface="方正仿宋_GBK" panose="03000509000000000000" pitchFamily="65" charset="-122"/>
      <p:regular r:id="rId11"/>
    </p:embeddedFont>
    <p:embeddedFont>
      <p:font typeface="微软雅黑" panose="020B0503020204020204" pitchFamily="34" charset="-122"/>
      <p:regular r:id="rId12"/>
      <p:bold r:id="rId13"/>
    </p:embeddedFont>
    <p:embeddedFont>
      <p:font typeface="方正小标宋_GBK" panose="03000509000000000000" pitchFamily="65" charset="-122"/>
      <p:regular r:id="rId14"/>
    </p:embeddedFont>
    <p:embeddedFont>
      <p:font typeface="方正大标宋简体" panose="02010600030101010101" charset="-122"/>
      <p:regular r:id="rId15"/>
    </p:embeddedFont>
    <p:embeddedFont>
      <p:font typeface="方正楷体_GBK" panose="03000509000000000000" pitchFamily="65" charset="-122"/>
      <p:regular r:id="rId16"/>
    </p:embeddedFont>
    <p:embeddedFont>
      <p:font typeface="方正黑体_GBK" panose="03000509000000000000" pitchFamily="65" charset="-122"/>
      <p:regular r:id="rId17"/>
    </p:embeddedFont>
    <p:embeddedFont>
      <p:font typeface="方正魏碑_GBK" panose="03000509000000000000" pitchFamily="65" charset="-122"/>
      <p:regular r:id="rId18"/>
    </p:embeddedFont>
    <p:embeddedFont>
      <p:font typeface="方正隶变_GBK" panose="03000509000000000000" pitchFamily="65" charset="-122"/>
      <p:regular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tableStyles" Target="tableStyle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13.TIF"/><Relationship Id="rId5" Type="http://schemas.openxmlformats.org/officeDocument/2006/relationships/image" Target="../media/image12.png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字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母表示数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(2)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62419"/>
            <a:ext cx="4550410" cy="73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2476" y="1595844"/>
            <a:ext cx="6758478" cy="746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一、在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□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里填上适当的数或字母。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6972" y="2386036"/>
            <a:ext cx="4432998" cy="97040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6972" y="3494175"/>
            <a:ext cx="7562023" cy="99156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4224" y="4580205"/>
            <a:ext cx="6888181" cy="79644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4224" y="5637325"/>
            <a:ext cx="6532528" cy="851144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447832" y="2548828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06609" y="2609198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866555" y="3657649"/>
            <a:ext cx="3786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endParaRPr lang="zh-CN" altLang="en-US" sz="3400" i="1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96000" y="3608286"/>
            <a:ext cx="3786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endParaRPr lang="zh-CN" altLang="en-US" sz="3400" i="1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622405" y="3692745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179379" y="4638087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441198" y="464363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904354" y="461537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endParaRPr lang="zh-CN" altLang="en-US" sz="3400" i="1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105466" y="5715315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 sz="3400" i="1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242364" y="571531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12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2474" y="861094"/>
            <a:ext cx="1140412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二、在括号里写含有字母的式子。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一辆汽车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时行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320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千米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平均每时行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千米。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每件上衣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每条裤子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买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套这样的服装需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</a:t>
            </a: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商店购进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本练习本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每天销售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,6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天后还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剩</a:t>
            </a: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39369" y="1810009"/>
            <a:ext cx="146867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320÷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8271" y="3354137"/>
            <a:ext cx="18117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)×3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33204" y="4984529"/>
            <a:ext cx="139653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500-6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537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70" y="861094"/>
            <a:ext cx="856603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三、将算式与对应的结果连一连。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209" y="1758271"/>
            <a:ext cx="10436375" cy="2805103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362671" y="2486551"/>
            <a:ext cx="2415699" cy="135437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3900741" y="2428370"/>
            <a:ext cx="3088036" cy="141255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7091126" y="2460687"/>
            <a:ext cx="3329583" cy="138024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H="1">
            <a:off x="1408271" y="2477940"/>
            <a:ext cx="8822649" cy="138300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24115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70" y="861094"/>
            <a:ext cx="8566030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四、洋洋用木棒摆长方形。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看图填一填。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6864" y="2453526"/>
            <a:ext cx="6350037" cy="1238580"/>
          </a:xfrm>
          <a:prstGeom prst="rect">
            <a:avLst/>
          </a:prstGeom>
        </p:spPr>
      </p:pic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7471695"/>
              </p:ext>
            </p:extLst>
          </p:nvPr>
        </p:nvGraphicFramePr>
        <p:xfrm>
          <a:off x="1139104" y="3909261"/>
          <a:ext cx="9730178" cy="1948074"/>
        </p:xfrm>
        <a:graphic>
          <a:graphicData uri="http://schemas.openxmlformats.org/drawingml/2006/table">
            <a:tbl>
              <a:tblPr firstRow="1" firstCol="1" bandRow="1"/>
              <a:tblGrid>
                <a:gridCol w="3243392"/>
                <a:gridCol w="1081131"/>
                <a:gridCol w="1081131"/>
                <a:gridCol w="1081131"/>
                <a:gridCol w="1441508"/>
                <a:gridCol w="1801885"/>
              </a:tblGrid>
              <a:tr h="97403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长方形的个数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403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所需木棒的根数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5706425" y="4948615"/>
            <a:ext cx="604524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endParaRPr lang="zh-CN" altLang="en-US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86218" y="4948615"/>
            <a:ext cx="620683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endParaRPr lang="zh-CN" altLang="en-US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366901" y="4948614"/>
            <a:ext cx="1083950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</a:t>
            </a:r>
            <a:endParaRPr lang="zh-CN" altLang="en-US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483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用第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题的式子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计算出摆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32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个长方形时所需木棒的根数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47925" y="1886238"/>
            <a:ext cx="3365024" cy="787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32×5+1=161(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根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310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52961"/>
            <a:ext cx="4382770" cy="805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9728" y="1794294"/>
            <a:ext cx="1062774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按要求答题。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哪一部分的面积是</a:t>
            </a:r>
            <a:r>
              <a:rPr lang="en-US" altLang="zh-CN" sz="3400" i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 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涂阴影表示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整个图形的面积怎样表示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1180914" y="4881013"/>
            <a:ext cx="12779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27976" y="1578642"/>
            <a:ext cx="2413819" cy="2096211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535255" y="342900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 smtClean="0">
                <a:solidFill>
                  <a:srgbClr val="E72582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（如图）</a:t>
            </a:r>
            <a:endParaRPr lang="zh-CN" altLang="en-US" b="1" dirty="0">
              <a:solidFill>
                <a:srgbClr val="E72582"/>
              </a:solidFill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</p:txBody>
      </p:sp>
      <p:pic>
        <p:nvPicPr>
          <p:cNvPr id="11" name="image335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8753407" y="1513526"/>
            <a:ext cx="2758508" cy="2316602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299</Words>
  <Application>Microsoft Office PowerPoint</Application>
  <PresentationFormat>宽屏</PresentationFormat>
  <Paragraphs>64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4" baseType="lpstr">
      <vt:lpstr>方正大标宋_GBK</vt:lpstr>
      <vt:lpstr>Times New Roman</vt:lpstr>
      <vt:lpstr>方正仿宋_GBK</vt:lpstr>
      <vt:lpstr>汉仪雅酷黑 95W</vt:lpstr>
      <vt:lpstr>微软雅黑</vt:lpstr>
      <vt:lpstr>方正小标宋_GBK</vt:lpstr>
      <vt:lpstr>方正大标宋简体</vt:lpstr>
      <vt:lpstr>方正楷体_GBK</vt:lpstr>
      <vt:lpstr>Wingdings</vt:lpstr>
      <vt:lpstr>方正黑体_GBK</vt:lpstr>
      <vt:lpstr>宋体</vt:lpstr>
      <vt:lpstr>方正魏碑_GBK</vt:lpstr>
      <vt:lpstr>方正隶变_GBK</vt:lpstr>
      <vt:lpstr>Calibri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230</cp:revision>
  <dcterms:created xsi:type="dcterms:W3CDTF">2019-06-19T02:08:00Z</dcterms:created>
  <dcterms:modified xsi:type="dcterms:W3CDTF">2026-03-20T07:18:53Z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