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38" r:id="rId7"/>
    <p:sldId id="546" r:id="rId8"/>
    <p:sldId id="539" r:id="rId9"/>
    <p:sldId id="540" r:id="rId10"/>
    <p:sldId id="542" r:id="rId11"/>
    <p:sldId id="543" r:id="rId12"/>
    <p:sldId id="544" r:id="rId13"/>
    <p:sldId id="427" r:id="rId14"/>
  </p:sldIdLst>
  <p:sldSz cx="12192000" cy="6858000"/>
  <p:notesSz cx="6858000" cy="9144000"/>
  <p:embeddedFontLst>
    <p:embeddedFont>
      <p:font typeface="方正仿宋_GBK" panose="03000509000000000000" pitchFamily="65" charset="-122"/>
      <p:regular r:id="rId15"/>
    </p:embeddedFont>
    <p:embeddedFont>
      <p:font typeface="方正大标宋简体" panose="02010600030101010101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NEU-BZ" panose="02010600010101010101" pitchFamily="2" charset="-122"/>
      <p:regular r:id="rId20"/>
      <p:bold r:id="rId21"/>
      <p:italic r:id="rId22"/>
      <p:boldItalic r:id="rId23"/>
    </p:embeddedFont>
    <p:embeddedFont>
      <p:font typeface="方正黑体_GBK" panose="03000509000000000000" pitchFamily="65" charset="-122"/>
      <p:regular r:id="rId24"/>
    </p:embeddedFont>
    <p:embeddedFont>
      <p:font typeface="方正小标宋_GBK" panose="03000509000000000000" pitchFamily="65" charset="-122"/>
      <p:regular r:id="rId25"/>
    </p:embeddedFont>
    <p:embeddedFont>
      <p:font typeface="方正书宋_GBK" panose="03000509000000000000" pitchFamily="65" charset="-122"/>
      <p:regular r:id="rId26"/>
    </p:embeddedFont>
    <p:embeddedFont>
      <p:font typeface="方正隶变_GBK" panose="03000509000000000000" pitchFamily="65" charset="-122"/>
      <p:regular r:id="rId27"/>
    </p:embeddedFont>
    <p:embeddedFont>
      <p:font typeface="NEU-HZ" panose="02010600010101010101" pitchFamily="2" charset="-122"/>
      <p:regular r:id="rId28"/>
      <p:italic r:id="rId29"/>
    </p:embeddedFont>
    <p:embeddedFont>
      <p:font typeface="方正楷体_GBK" panose="03000509000000000000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17.TIF"/><Relationship Id="rId4" Type="http://schemas.openxmlformats.org/officeDocument/2006/relationships/image" Target="../media/image16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1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image" Target="../media/image20.TIF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5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6" Type="http://schemas.openxmlformats.org/officeDocument/2006/relationships/image" Target="../media/image24.TIF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TIF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练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习二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2890"/>
            <a:ext cx="11157453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五、在格子图上画一个锐角三角形、一个钝角三角形、一个平行四边形和一个梯形。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6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8132" y="2692213"/>
            <a:ext cx="10940540" cy="1914293"/>
          </a:xfrm>
          <a:prstGeom prst="rect">
            <a:avLst/>
          </a:prstGeom>
        </p:spPr>
      </p:pic>
      <p:pic>
        <p:nvPicPr>
          <p:cNvPr id="9" name="image16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40474" y="2692213"/>
            <a:ext cx="11018198" cy="19278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70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72613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六、按要求在每个图形中画一条线段。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r="6715"/>
          <a:stretch/>
        </p:blipFill>
        <p:spPr>
          <a:xfrm>
            <a:off x="434996" y="1576831"/>
            <a:ext cx="5068658" cy="283488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0382" y="1645417"/>
            <a:ext cx="4991533" cy="2697714"/>
          </a:xfrm>
          <a:prstGeom prst="rect">
            <a:avLst/>
          </a:prstGeom>
        </p:spPr>
      </p:pic>
      <p:pic>
        <p:nvPicPr>
          <p:cNvPr id="10" name="image17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37267" y="2994274"/>
            <a:ext cx="3533019" cy="1358239"/>
          </a:xfrm>
          <a:prstGeom prst="rect">
            <a:avLst/>
          </a:prstGeom>
        </p:spPr>
      </p:pic>
      <p:pic>
        <p:nvPicPr>
          <p:cNvPr id="11" name="image171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6885245" y="3061888"/>
            <a:ext cx="2475412" cy="14500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117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612" y="1198968"/>
            <a:ext cx="4494408" cy="226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9793" y="1061158"/>
            <a:ext cx="3367451" cy="2401660"/>
          </a:xfrm>
          <a:prstGeom prst="rect">
            <a:avLst/>
          </a:prstGeom>
        </p:spPr>
      </p:pic>
      <p:pic>
        <p:nvPicPr>
          <p:cNvPr id="8" name="image17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68199" y="1785643"/>
            <a:ext cx="3523685" cy="1811572"/>
          </a:xfrm>
          <a:prstGeom prst="rect">
            <a:avLst/>
          </a:prstGeom>
        </p:spPr>
      </p:pic>
      <p:pic>
        <p:nvPicPr>
          <p:cNvPr id="9" name="image173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6999076" y="1855164"/>
            <a:ext cx="2554217" cy="16076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613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6981" y="938518"/>
            <a:ext cx="1132648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一、理解题意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正确填空。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在直角三角形中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一个锐角是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37°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另一个锐角是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一个三角形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400" i="1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=40°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400" i="1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=55°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400" i="1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这是一个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三角形。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是特殊的平行四边形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90239" y="193940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09680" y="26698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34005" y="338001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锐角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34005" y="423657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长方形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03284" y="423657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正方形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735752"/>
            <a:ext cx="1073988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摆一个正方形要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根小棒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摆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个正方形要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根小棒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摆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个正方形要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根小棒。用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根小棒可以摆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个正方形。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59.jpeg"/>
          <p:cNvPicPr/>
          <p:nvPr/>
        </p:nvPicPr>
        <p:blipFill rotWithShape="1">
          <a:blip r:embed="rId4"/>
          <a:srcRect r="10874"/>
          <a:stretch/>
        </p:blipFill>
        <p:spPr>
          <a:xfrm>
            <a:off x="646315" y="3515051"/>
            <a:ext cx="10835444" cy="8092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2904" y="170405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95192" y="246861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4"/>
            <a:ext cx="111539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如果一个三角形的两条边的长分别是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厘米和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那么第三条边的长最短是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最长是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厘米。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取整厘米数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95923" y="187902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06828" y="18790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2102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二、反复比较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没有利用三角形稳定性的是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16248" y="17668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t="10185" r="57157" b="23737"/>
          <a:stretch/>
        </p:blipFill>
        <p:spPr>
          <a:xfrm>
            <a:off x="709951" y="2803585"/>
            <a:ext cx="6882251" cy="14092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l="52616" t="9620" b="5454"/>
          <a:stretch/>
        </p:blipFill>
        <p:spPr>
          <a:xfrm>
            <a:off x="643482" y="4629813"/>
            <a:ext cx="7611663" cy="18112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4179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一个等腰三角形的顶角是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100°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一个底角是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A.100°	B.80°	C.40°	D.20°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把一个等边三角形分成两个直角三角形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其中一个直角三角形中的两个锐角分别是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A.45°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45°	B.60°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60°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C.30°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60°	D.60°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°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64.jpeg"/>
          <p:cNvPicPr/>
          <p:nvPr/>
        </p:nvPicPr>
        <p:blipFill rotWithShape="1">
          <a:blip r:embed="rId4"/>
          <a:srcRect l="3595" t="6172" r="32627"/>
          <a:stretch/>
        </p:blipFill>
        <p:spPr>
          <a:xfrm>
            <a:off x="7254815" y="4137014"/>
            <a:ext cx="2087592" cy="182066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42407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21689" y="33260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4179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用下面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组长度的线段可以围成三角形。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①3 cm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 cm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 cm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②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 cm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 cm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 cm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③4 cm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 cm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 cm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④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 cm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7 cm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 cm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A.①②③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.②③④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C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.①③④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.③④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34361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132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96519"/>
            <a:ext cx="58528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三、把序号填在相应的圈里。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19626" y="1747497"/>
            <a:ext cx="11329551" cy="35663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l="14120" t="5806" r="11443" b="14002"/>
          <a:stretch/>
        </p:blipFill>
        <p:spPr>
          <a:xfrm>
            <a:off x="1199071" y="4114800"/>
            <a:ext cx="966159" cy="5434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/>
          <a:srcRect l="7323" r="5312"/>
          <a:stretch/>
        </p:blipFill>
        <p:spPr>
          <a:xfrm>
            <a:off x="3200400" y="4114800"/>
            <a:ext cx="1276709" cy="612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03653" y="4097548"/>
            <a:ext cx="1095555" cy="63298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63243" y="4097548"/>
            <a:ext cx="668282" cy="6297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9"/>
          <a:srcRect l="12040" t="19250" r="13763" b="13459"/>
          <a:stretch/>
        </p:blipFill>
        <p:spPr>
          <a:xfrm>
            <a:off x="9795560" y="4097547"/>
            <a:ext cx="1069676" cy="560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425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8"/>
            <a:ext cx="667032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四、求下列各角的度数。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65.jpeg"/>
          <p:cNvPicPr/>
          <p:nvPr/>
        </p:nvPicPr>
        <p:blipFill rotWithShape="1">
          <a:blip r:embed="rId4"/>
          <a:srcRect l="13382" t="8255" r="8397" b="2373"/>
          <a:stretch/>
        </p:blipFill>
        <p:spPr>
          <a:xfrm>
            <a:off x="992038" y="1793924"/>
            <a:ext cx="1768415" cy="158763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l="5229" t="13721" r="8552"/>
          <a:stretch/>
        </p:blipFill>
        <p:spPr>
          <a:xfrm>
            <a:off x="4672874" y="1844022"/>
            <a:ext cx="2355011" cy="12498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/>
          <a:srcRect l="5242"/>
          <a:stretch/>
        </p:blipFill>
        <p:spPr>
          <a:xfrm>
            <a:off x="8919713" y="1846053"/>
            <a:ext cx="2404651" cy="121168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27550" y="3621194"/>
            <a:ext cx="361806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∠1:180°-38°-42</a:t>
            </a:r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°=</a:t>
            </a:r>
            <a:b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142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°-42°=100</a:t>
            </a:r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°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58732" y="3381555"/>
            <a:ext cx="372661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180°-50°=130°</a:t>
            </a:r>
            <a:b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∠4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180°-130°-24°</a:t>
            </a:r>
            <a:b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=50°-24°=26°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89330" y="3286651"/>
            <a:ext cx="32133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90°-45°=45°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107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423</Words>
  <Application>Microsoft Office PowerPoint</Application>
  <PresentationFormat>宽屏</PresentationFormat>
  <Paragraphs>68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方正仿宋_GBK</vt:lpstr>
      <vt:lpstr>方正大标宋简体</vt:lpstr>
      <vt:lpstr>Times New Roman</vt:lpstr>
      <vt:lpstr>方正大标宋_GBK</vt:lpstr>
      <vt:lpstr>微软雅黑</vt:lpstr>
      <vt:lpstr>NEU-BZ</vt:lpstr>
      <vt:lpstr>Wingdings</vt:lpstr>
      <vt:lpstr>方正黑体_GBK</vt:lpstr>
      <vt:lpstr>方正小标宋_GBK</vt:lpstr>
      <vt:lpstr>方正书宋_GBK</vt:lpstr>
      <vt:lpstr>方正隶变_GBK</vt:lpstr>
      <vt:lpstr>NEU-HZ</vt:lpstr>
      <vt:lpstr>方正楷体_GBK</vt:lpstr>
      <vt:lpstr>Arial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2026-03-02T00:56:36Z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