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11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街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心广场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8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368" y="1628587"/>
            <a:ext cx="33586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一、找规律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填表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610" y="2198118"/>
            <a:ext cx="11304632" cy="38286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82570" y="2393620"/>
            <a:ext cx="5854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endParaRPr lang="zh-CN" altLang="en-US" sz="25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035" y="3100458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5448" y="4087676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85448" y="5079316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2439786"/>
            <a:ext cx="7457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0.24</a:t>
            </a:r>
            <a:endParaRPr lang="zh-CN" altLang="en-US" sz="25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57309" y="3169708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7309" y="4184193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1661" y="5112352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9382" y="2393620"/>
            <a:ext cx="5854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3.9</a:t>
            </a:r>
            <a:endParaRPr lang="zh-CN" altLang="en-US" sz="25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09066" y="3080624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06269" y="5102161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23771" y="4046068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33524" y="2393620"/>
            <a:ext cx="7457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0.39</a:t>
            </a:r>
            <a:endParaRPr lang="zh-CN" altLang="en-US" sz="25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13842" y="3031686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307386" y="4030057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313842" y="5102640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2440" y="5991898"/>
            <a:ext cx="107122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积的小数位数等于两个乘数的小数位数的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74015" y="6165391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245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二、在括号里填上合适的数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使等号左右两边相等。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0.36×(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3.6×10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0.03×43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)×0.43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1.25×(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0.125×7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0.54×4.8=5.4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0760" y="225858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3443" y="32339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0760" y="429163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98794" y="535546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6414839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8084" y="1682159"/>
            <a:ext cx="272594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34×2=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3.4×2=</a:t>
            </a:r>
            <a:b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3.4×0.2=</a:t>
            </a:r>
            <a:endParaRPr lang="en-US" altLang="zh-CN" sz="3000" dirty="0" smtClean="0">
              <a:solidFill>
                <a:srgbClr val="A46AA6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1684960"/>
            <a:ext cx="27432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25×5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2.5×5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2.5×0.5=</a:t>
            </a:r>
            <a:endParaRPr lang="en-US" altLang="zh-CN" sz="3000" dirty="0" smtClean="0">
              <a:solidFill>
                <a:srgbClr val="A46AA6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8084" y="4270079"/>
            <a:ext cx="272307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116×3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1.16×3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11.6×0.3=</a:t>
            </a:r>
            <a:endParaRPr lang="en-US" altLang="zh-CN" sz="3000" dirty="0" smtClean="0">
              <a:solidFill>
                <a:srgbClr val="A46AA6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4199619"/>
            <a:ext cx="349944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206×4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20.6×4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20.6×0.04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03.jpeg" descr="source:si_idp746524160;FounderCES"/>
          <p:cNvPicPr/>
          <p:nvPr/>
        </p:nvPicPr>
        <p:blipFill rotWithShape="1">
          <a:blip r:embed="rId4"/>
          <a:srcRect l="43318" r="43483"/>
          <a:stretch/>
        </p:blipFill>
        <p:spPr>
          <a:xfrm>
            <a:off x="4775634" y="4434871"/>
            <a:ext cx="224287" cy="1699319"/>
          </a:xfrm>
          <a:prstGeom prst="rect">
            <a:avLst/>
          </a:prstGeom>
        </p:spPr>
      </p:pic>
      <p:pic>
        <p:nvPicPr>
          <p:cNvPr id="12" name="image203.jpeg" descr="source:si_idp746524160;FounderCES"/>
          <p:cNvPicPr/>
          <p:nvPr/>
        </p:nvPicPr>
        <p:blipFill rotWithShape="1">
          <a:blip r:embed="rId4"/>
          <a:srcRect l="43318" r="43483"/>
          <a:stretch/>
        </p:blipFill>
        <p:spPr>
          <a:xfrm>
            <a:off x="4775634" y="1852698"/>
            <a:ext cx="224287" cy="169931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568574" y="1852698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9620" y="2490072"/>
            <a:ext cx="66556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66223" y="3055612"/>
            <a:ext cx="8579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0.68</a:t>
            </a:r>
          </a:p>
        </p:txBody>
      </p:sp>
      <p:sp>
        <p:nvSpPr>
          <p:cNvPr id="16" name="矩形 15"/>
          <p:cNvSpPr/>
          <p:nvPr/>
        </p:nvSpPr>
        <p:spPr>
          <a:xfrm>
            <a:off x="7224750" y="1800942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78218" y="2512061"/>
            <a:ext cx="8579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57533" y="3069948"/>
            <a:ext cx="857927" cy="701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1.25</a:t>
            </a:r>
          </a:p>
        </p:txBody>
      </p:sp>
      <p:sp>
        <p:nvSpPr>
          <p:cNvPr id="19" name="矩形 18"/>
          <p:cNvSpPr/>
          <p:nvPr/>
        </p:nvSpPr>
        <p:spPr>
          <a:xfrm>
            <a:off x="2635759" y="4408776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34875" y="5084219"/>
            <a:ext cx="8579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40184" y="5637162"/>
            <a:ext cx="8579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3.48</a:t>
            </a:r>
          </a:p>
        </p:txBody>
      </p:sp>
      <p:sp>
        <p:nvSpPr>
          <p:cNvPr id="22" name="矩形 21"/>
          <p:cNvSpPr/>
          <p:nvPr/>
        </p:nvSpPr>
        <p:spPr>
          <a:xfrm>
            <a:off x="7397539" y="4335199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31654" y="5019267"/>
            <a:ext cx="8579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82.4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86496" y="5573265"/>
            <a:ext cx="1050288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0.824</a:t>
            </a:r>
            <a:endParaRPr lang="zh-CN" altLang="zh-CN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四、反复比较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下面算式中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3.7×1.6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的积不同的是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A.37×0.16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B.0.37×1.6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C.370×0.016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D.0.037×160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24158" y="1861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025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37008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笑笑在计算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1.1×0.7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先算出了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11×7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她再把这个结果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就得到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1.1×0.7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的积。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B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D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3700821"/>
              </a:xfrm>
              <a:prstGeom prst="rect">
                <a:avLst/>
              </a:prstGeom>
              <a:blipFill rotWithShape="0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102708" y="179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4332"/>
            <a:ext cx="4382770" cy="805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10883" y="1940942"/>
                <a:ext cx="10701032" cy="29159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一道乘法算式中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一个乘数扩大到原来的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1000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另一个乘数缩小到原来的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得到的积是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862.5,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那么原来的积是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83" y="1940942"/>
                <a:ext cx="10701032" cy="2915991"/>
              </a:xfrm>
              <a:prstGeom prst="rect">
                <a:avLst/>
              </a:prstGeom>
              <a:blipFill rotWithShape="0">
                <a:blip r:embed="rId5"/>
                <a:stretch>
                  <a:fillRect l="-1595" b="-3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804453" y="412188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8.625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312</Words>
  <Application>Microsoft Office PowerPoint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Times New Roman</vt:lpstr>
      <vt:lpstr>汉仪雅酷黑 95W</vt:lpstr>
      <vt:lpstr>方正大标宋_GBK</vt:lpstr>
      <vt:lpstr>方正仿宋_GBK</vt:lpstr>
      <vt:lpstr>微软雅黑</vt:lpstr>
      <vt:lpstr>方正隶变_GBK</vt:lpstr>
      <vt:lpstr>Wingdings</vt:lpstr>
      <vt:lpstr>方正黑体_GBK</vt:lpstr>
      <vt:lpstr>宋体</vt:lpstr>
      <vt:lpstr>方正大标宋简体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2026-03-12T00:55:40Z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