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35" r:id="rId4"/>
    <p:sldId id="536" r:id="rId5"/>
    <p:sldId id="537" r:id="rId6"/>
    <p:sldId id="538" r:id="rId7"/>
    <p:sldId id="511" r:id="rId8"/>
    <p:sldId id="427" r:id="rId9"/>
  </p:sldIdLst>
  <p:sldSz cx="12192000" cy="6858000"/>
  <p:notesSz cx="6858000" cy="9144000"/>
  <p:embeddedFontLst>
    <p:embeddedFont>
      <p:font typeface="微软雅黑" panose="020B0503020204020204" pitchFamily="34" charset="-122"/>
      <p:regular r:id="rId10"/>
      <p:bold r:id="rId11"/>
    </p:embeddedFont>
    <p:embeddedFont>
      <p:font typeface="方正书宋_GBK" panose="03000509000000000000" pitchFamily="65" charset="-122"/>
      <p:regular r:id="rId12"/>
    </p:embeddedFont>
    <p:embeddedFont>
      <p:font typeface="方正隶变_GBK" panose="03000509000000000000" pitchFamily="65" charset="-122"/>
      <p:regular r:id="rId13"/>
    </p:embeddedFont>
    <p:embeddedFont>
      <p:font typeface="Cambria Math" panose="02040503050406030204" pitchFamily="18" charset="0"/>
      <p:regular r:id="rId14"/>
    </p:embeddedFont>
    <p:embeddedFont>
      <p:font typeface="NEU-HZ" panose="02010600010101010101" pitchFamily="2" charset="-122"/>
      <p:regular r:id="rId15"/>
      <p:italic r:id="rId16"/>
    </p:embeddedFont>
    <p:embeddedFont>
      <p:font typeface="方正大标宋_GBK" panose="03000509000000000000" pitchFamily="65" charset="-122"/>
      <p:regular r:id="rId17"/>
    </p:embeddedFont>
    <p:embeddedFont>
      <p:font typeface="方正大标宋简体" panose="02010600030101010101" charset="-122"/>
      <p:regular r:id="rId18"/>
    </p:embeddedFont>
    <p:embeddedFont>
      <p:font typeface="方正黑体_GBK" panose="03000509000000000000" pitchFamily="65" charset="-122"/>
      <p:regular r:id="rId19"/>
    </p:embeddedFont>
    <p:embeddedFont>
      <p:font typeface="方正小标宋_GBK" panose="03000509000000000000" pitchFamily="65" charset="-122"/>
      <p:regular r:id="rId20"/>
    </p:embeddedFont>
    <p:embeddedFont>
      <p:font typeface="NEU-BZ" panose="02010600010101010101" pitchFamily="2" charset="-122"/>
      <p:regular r:id="rId21"/>
      <p:bold r:id="rId22"/>
      <p:italic r:id="rId23"/>
      <p:boldItalic r:id="rId2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font" Target="fonts/font15.fntdata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theme" Target="theme/theme1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5" Type="http://schemas.openxmlformats.org/officeDocument/2006/relationships/image" Target="../media/image5.png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3.png"/><Relationship Id="rId7" Type="http://schemas.openxmlformats.org/officeDocument/2006/relationships/image" Target="../media/image2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10" Type="http://schemas.openxmlformats.org/officeDocument/2006/relationships/image" Target="../media/image24.png"/><Relationship Id="rId4" Type="http://schemas.openxmlformats.org/officeDocument/2006/relationships/image" Target="../media/image18.tiff"/><Relationship Id="rId9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小数的意义（一）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13" name="image1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2610" y="879680"/>
            <a:ext cx="4550410" cy="73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60" y="1789725"/>
            <a:ext cx="1158362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一、先想一想下面每个数中的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2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6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分别表示什么意思</a:t>
            </a:r>
            <a:r>
              <a:rPr lang="en-US" altLang="zh-CN" sz="32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再连一连。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1445" y="2391434"/>
            <a:ext cx="11089109" cy="2926841"/>
          </a:xfrm>
          <a:prstGeom prst="rect">
            <a:avLst/>
          </a:prstGeom>
        </p:spPr>
      </p:pic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1228979" y="3063966"/>
            <a:ext cx="1540100" cy="149078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H="1">
            <a:off x="1228979" y="3063966"/>
            <a:ext cx="1634345" cy="149078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4567402" y="2971800"/>
            <a:ext cx="39104" cy="1582947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6751930" y="2974631"/>
            <a:ext cx="1986628" cy="158011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8557081" y="2971800"/>
            <a:ext cx="2105168" cy="1582947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H="1">
            <a:off x="6751930" y="2971800"/>
            <a:ext cx="3564147" cy="159988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961278"/>
            <a:ext cx="422904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二、想一想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填一填。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2804" y="1714351"/>
            <a:ext cx="6359660" cy="186561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3975" y="3859023"/>
            <a:ext cx="6228772" cy="191204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55436" y="1905073"/>
            <a:ext cx="1707028" cy="800169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5529146" y="2908958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0.3</a:t>
            </a:r>
            <a:endParaRPr lang="zh-CN" altLang="en-US" sz="3400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67411" y="3992183"/>
            <a:ext cx="1912786" cy="92210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5411515" y="5142136"/>
            <a:ext cx="9476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0.68</a:t>
            </a:r>
            <a:endParaRPr lang="zh-CN" altLang="en-US" sz="3400" dirty="0">
              <a:solidFill>
                <a:srgbClr val="E72582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6537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672860" y="966420"/>
                <a:ext cx="10670876" cy="28128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20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solidFill>
                      <a:srgbClr val="000000"/>
                    </a:solidFill>
                    <a:latin typeface="NEU-HZ" panose="02010600010101010101" pitchFamily="2" charset="-122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NEU-BZ" panose="02010600010101010101" pitchFamily="2" charset="-122"/>
                    <a:ea typeface="NEU-BZ" panose="0201060001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NEU-BZ" panose="02010600010101010101" pitchFamily="2" charset="-122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把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NEU-BZ" panose="02010600010101010101" pitchFamily="2" charset="-122"/>
                    <a:ea typeface="NEU-BZ" panose="02010600010101010101" pitchFamily="2" charset="-122"/>
                    <a:cs typeface="Times New Roman" panose="02020603050405020304" pitchFamily="18" charset="0"/>
                  </a:rPr>
                  <a:t>“1”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NEU-BZ" panose="02010600010101010101" pitchFamily="2" charset="-122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平均分成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NEU-BZ" panose="02010600010101010101" pitchFamily="2" charset="-122"/>
                    <a:ea typeface="NEU-BZ" panose="02010600010101010101" pitchFamily="2" charset="-122"/>
                    <a:cs typeface="Times New Roman" panose="02020603050405020304" pitchFamily="18" charset="0"/>
                  </a:rPr>
                  <a:t>1000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NEU-BZ" panose="02010600010101010101" pitchFamily="2" charset="-122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份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方正书宋_GBK" panose="03000509000000000000" pitchFamily="65" charset="-122"/>
                    <a:ea typeface="NEU-BZ" panose="0201060001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NEU-BZ" panose="02010600010101010101" pitchFamily="2" charset="-122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其中的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NEU-BZ" panose="02010600010101010101" pitchFamily="2" charset="-122"/>
                    <a:ea typeface="NEU-BZ" panose="02010600010101010101" pitchFamily="2" charset="-122"/>
                    <a:cs typeface="Times New Roman" panose="02020603050405020304" pitchFamily="18" charset="0"/>
                  </a:rPr>
                  <a:t>85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NEU-BZ" panose="02010600010101010101" pitchFamily="2" charset="-122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份是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zh-CN" altLang="zh-CN" sz="3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方正书宋_GBK" panose="03000509000000000000" pitchFamily="65" charset="-122"/>
                            <a:cs typeface="Times New Roman" panose="02020603050405020304" pitchFamily="18" charset="0"/>
                          </a:rPr>
                          <m:t>　</m:t>
                        </m:r>
                        <m:r>
                          <a:rPr lang="en-US" altLang="zh-CN" sz="3400" b="0" i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      </m:t>
                        </m:r>
                        <m:r>
                          <a:rPr lang="zh-CN" altLang="zh-CN" sz="3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方正书宋_GBK" panose="03000509000000000000" pitchFamily="65" charset="-122"/>
                            <a:cs typeface="Times New Roman" panose="02020603050405020304" pitchFamily="18" charset="0"/>
                          </a:rPr>
                          <m:t>　</m:t>
                        </m:r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)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US" altLang="zh-CN" sz="3400" b="0" i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                   </m:t>
                        </m:r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)</m:t>
                        </m:r>
                      </m:den>
                    </m:f>
                  </m:oMath>
                </a14:m>
                <a:r>
                  <a:rPr lang="en-US" altLang="zh-CN" sz="3400" dirty="0" smtClean="0">
                    <a:solidFill>
                      <a:srgbClr val="000000"/>
                    </a:solidFill>
                    <a:latin typeface="方正书宋_GBK" panose="03000509000000000000" pitchFamily="65" charset="-122"/>
                    <a:ea typeface="NEU-BZ" panose="02010600010101010101" pitchFamily="2" charset="-122"/>
                    <a:cs typeface="Times New Roman" panose="02020603050405020304" pitchFamily="18" charset="0"/>
                  </a:rPr>
                  <a:t>,</a:t>
                </a:r>
              </a:p>
              <a:p>
                <a:pPr algn="just">
                  <a:lnSpc>
                    <a:spcPct val="200000"/>
                  </a:lnSpc>
                  <a:spcAft>
                    <a:spcPts val="0"/>
                  </a:spcAft>
                </a:pPr>
                <a:r>
                  <a:rPr lang="zh-CN" altLang="zh-CN" sz="3400" dirty="0" smtClean="0">
                    <a:solidFill>
                      <a:srgbClr val="000000"/>
                    </a:solidFill>
                    <a:latin typeface="NEU-BZ" panose="02010600010101010101" pitchFamily="2" charset="-122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也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NEU-BZ" panose="02010600010101010101" pitchFamily="2" charset="-122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可以表示为</a:t>
                </a:r>
                <a:r>
                  <a:rPr lang="en-US" altLang="zh-CN" sz="3400" dirty="0" smtClean="0">
                    <a:solidFill>
                      <a:srgbClr val="000000"/>
                    </a:solidFill>
                    <a:latin typeface="方正书宋_GBK" panose="03000509000000000000" pitchFamily="65" charset="-122"/>
                    <a:ea typeface="NEU-BZ" panose="02010600010101010101" pitchFamily="2" charset="-122"/>
                    <a:cs typeface="Times New Roman" panose="02020603050405020304" pitchFamily="18" charset="0"/>
                  </a:rPr>
                  <a:t>(               )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NEU-BZ" panose="02010600010101010101" pitchFamily="2" charset="-122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。</a:t>
                </a:r>
                <a:endParaRPr lang="zh-CN" altLang="zh-CN" sz="3400" dirty="0">
                  <a:solidFill>
                    <a:srgbClr val="000000"/>
                  </a:solidFill>
                  <a:latin typeface="NEU-BZ" panose="02010600010101010101" pitchFamily="2" charset="-122"/>
                  <a:ea typeface="NEU-BZ" panose="0201060001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2860" y="966420"/>
                <a:ext cx="10670876" cy="2812821"/>
              </a:xfrm>
              <a:prstGeom prst="rect">
                <a:avLst/>
              </a:prstGeom>
              <a:blipFill rotWithShape="0">
                <a:blip r:embed="rId4"/>
                <a:stretch>
                  <a:fillRect l="-1599" b="-45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矩形 5"/>
          <p:cNvSpPr/>
          <p:nvPr/>
        </p:nvSpPr>
        <p:spPr>
          <a:xfrm>
            <a:off x="3667095" y="3163688"/>
            <a:ext cx="116570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0.085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60100" y="1682159"/>
            <a:ext cx="1873924" cy="97477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41154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1036508"/>
            <a:ext cx="422904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三、填一填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涂一涂。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9112" y="1523340"/>
            <a:ext cx="3803106" cy="373609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1161" y="1523340"/>
            <a:ext cx="4133342" cy="393036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87917" y="1523340"/>
            <a:ext cx="5288645" cy="373609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87917" y="1243709"/>
            <a:ext cx="5850862" cy="420999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04837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549" y="946407"/>
            <a:ext cx="4147099" cy="363182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6539" y="946407"/>
            <a:ext cx="4228588" cy="371185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33100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6" name="image5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841079"/>
            <a:ext cx="4382770" cy="8058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164" y="1898612"/>
            <a:ext cx="846898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分别用分数和小数表示下图中的涂色部分。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9108" y="2888183"/>
            <a:ext cx="4521915" cy="186497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52868" y="2679618"/>
            <a:ext cx="4997308" cy="207353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43535" y="2967154"/>
            <a:ext cx="716342" cy="85351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472854" y="2885734"/>
            <a:ext cx="647756" cy="83065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836845" y="4057378"/>
            <a:ext cx="929721" cy="41913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472854" y="3881839"/>
            <a:ext cx="792549" cy="502964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</TotalTime>
  <Words>192</Words>
  <Application>Microsoft Office PowerPoint</Application>
  <PresentationFormat>宽屏</PresentationFormat>
  <Paragraphs>30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3" baseType="lpstr">
      <vt:lpstr>微软雅黑</vt:lpstr>
      <vt:lpstr>方正书宋_GBK</vt:lpstr>
      <vt:lpstr>方正隶变_GBK</vt:lpstr>
      <vt:lpstr>Wingdings</vt:lpstr>
      <vt:lpstr>Cambria Math</vt:lpstr>
      <vt:lpstr>NEU-HZ</vt:lpstr>
      <vt:lpstr>方正大标宋_GBK</vt:lpstr>
      <vt:lpstr>汉仪雅酷黑 95W</vt:lpstr>
      <vt:lpstr>方正大标宋简体</vt:lpstr>
      <vt:lpstr>方正黑体_GBK</vt:lpstr>
      <vt:lpstr>Arial</vt:lpstr>
      <vt:lpstr>方正小标宋_GBK</vt:lpstr>
      <vt:lpstr>NEU-BZ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234</cp:revision>
  <dcterms:created xsi:type="dcterms:W3CDTF">2019-06-19T02:08:00Z</dcterms:created>
  <dcterms:modified xsi:type="dcterms:W3CDTF">2026-02-26T01:20:50Z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