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99" r:id="rId7"/>
    <p:sldId id="427" r:id="rId8"/>
  </p:sldIdLst>
  <p:sldSz cx="12192000" cy="6858000"/>
  <p:notesSz cx="6858000" cy="9144000"/>
  <p:embeddedFontLst>
    <p:embeddedFont>
      <p:font typeface="方正仿宋_GBK" pitchFamily="65" charset="-122"/>
      <p:regular r:id="rId9"/>
    </p:embeddedFont>
    <p:embeddedFont>
      <p:font typeface="方正隶变_GBK" pitchFamily="65" charset="-122"/>
      <p:regular r:id="rId10"/>
    </p:embeddedFont>
    <p:embeddedFont>
      <p:font typeface="方正小标宋_GBK" pitchFamily="65" charset="-122"/>
      <p:regular r:id="rId11"/>
    </p:embeddedFont>
    <p:embeddedFont>
      <p:font typeface="方正大标宋_GBK" pitchFamily="65" charset="-122"/>
      <p:regular r:id="rId12"/>
    </p:embeddedFont>
    <p:embeddedFont>
      <p:font typeface="方正书宋_GBK" pitchFamily="65" charset="-122"/>
      <p:regular r:id="rId13"/>
    </p:embeddedFont>
    <p:embeddedFont>
      <p:font typeface="NEU-BZ" pitchFamily="2" charset="-122"/>
      <p:regular r:id="rId14"/>
      <p:bold r:id="rId15"/>
      <p:italic r:id="rId16"/>
      <p:boldItalic r:id="rId17"/>
    </p:embeddedFont>
    <p:embeddedFont>
      <p:font typeface="微软雅黑" pitchFamily="34" charset="-122"/>
      <p:regular r:id="rId18"/>
      <p:bold r:id="rId19"/>
    </p:embeddedFont>
    <p:embeddedFont>
      <p:font typeface="方正大标宋简体" charset="-122"/>
      <p:regular r:id="rId20"/>
    </p:embeddedFont>
    <p:embeddedFont>
      <p:font typeface="方正黑体_GBK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5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解方程 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二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 (1)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700" y="861095"/>
            <a:ext cx="1086421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一、在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○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里填上合适的运算符号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并求出方程的解。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1643008"/>
            <a:ext cx="1074936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1.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 smtClean="0">
                <a:solidFill>
                  <a:srgbClr val="000000"/>
                </a:solidFill>
                <a:ea typeface="Times New Roman"/>
              </a:rPr>
              <a:t> 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3</a:t>
            </a:r>
            <a:r>
              <a:rPr lang="en-US" altLang="zh-CN" sz="3400" i="1" dirty="0" smtClean="0">
                <a:solidFill>
                  <a:srgbClr val="000000"/>
                </a:solidFill>
                <a:latin typeface="Times New Roman"/>
                <a:ea typeface="方正书宋_GBK"/>
              </a:rPr>
              <a:t>x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=69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/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解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:3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</a:rPr>
              <a:t>x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      3=69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仿宋_GBK"/>
              </a:rPr>
              <a:t>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/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</a:rPr>
              <a:t>x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=(        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219885" y="2608940"/>
            <a:ext cx="629259" cy="629259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995431" y="2589889"/>
            <a:ext cx="629259" cy="629259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19885" y="260992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</a:rPr>
              <a:t>÷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05944" y="259087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</a:rPr>
              <a:t>÷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594908" y="337185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23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380163" y="1709683"/>
            <a:ext cx="5087938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x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÷6=72</a:t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</a:b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解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x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÷6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6=72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6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/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</a:b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　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x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=(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仿宋_GBK"/>
                <a:cs typeface="Times New Roman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9900209" y="2656565"/>
            <a:ext cx="629259" cy="629259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8057123" y="2691667"/>
            <a:ext cx="629259" cy="629259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8056174" y="266994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宋体" pitchFamily="2" charset="-122"/>
                <a:ea typeface="宋体" pitchFamily="2" charset="-122"/>
                <a:cs typeface="Times New Roman"/>
              </a:rPr>
              <a:t>×</a:t>
            </a:r>
            <a:endParaRPr lang="zh-CN" altLang="en-US" b="1" dirty="0">
              <a:solidFill>
                <a:srgbClr val="E72582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917921" y="263220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宋体" pitchFamily="2" charset="-122"/>
                <a:ea typeface="宋体" pitchFamily="2" charset="-122"/>
                <a:cs typeface="Times New Roman"/>
              </a:rPr>
              <a:t>×</a:t>
            </a:r>
            <a:endParaRPr lang="zh-CN" altLang="en-US" b="1" dirty="0">
              <a:solidFill>
                <a:srgbClr val="E72582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9471338" y="3403743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432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/>
      <p:bldP spid="28" grpId="0"/>
      <p:bldP spid="29" grpId="0"/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33425" y="861095"/>
            <a:ext cx="6147405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二、解方程。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33500" y="1672856"/>
            <a:ext cx="381000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        7</a:t>
            </a:r>
            <a:r>
              <a:rPr lang="en-US" altLang="zh-CN" sz="3400" i="1" dirty="0" smtClean="0">
                <a:solidFill>
                  <a:srgbClr val="000000"/>
                </a:solidFill>
                <a:latin typeface="Times New Roman"/>
                <a:ea typeface="方正书宋_GBK"/>
              </a:rPr>
              <a:t>x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=175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/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1156890" y="2397676"/>
            <a:ext cx="4950127" cy="1588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7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÷7=175÷7</a:t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</a:b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zh-CN" altLang="zh-CN" sz="3400" dirty="0">
                <a:solidFill>
                  <a:srgbClr val="E72582"/>
                </a:solidFill>
                <a:ea typeface="Times New Roman"/>
              </a:rPr>
              <a:t> 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=25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48425" y="1672856"/>
            <a:ext cx="4863465" cy="1662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i="1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x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÷0</a:t>
            </a:r>
            <a:r>
              <a:rPr lang="en-US" altLang="zh-CN" sz="3400" i="1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6=1</a:t>
            </a:r>
            <a:r>
              <a:rPr lang="en-US" altLang="zh-CN" sz="3400" i="1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/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</a:b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89688" y="2414836"/>
            <a:ext cx="5192712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÷0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6×0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6=1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5×0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6</a:t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</a:b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　　　　</a:t>
            </a:r>
            <a:r>
              <a:rPr lang="zh-CN" altLang="zh-CN" sz="3400" dirty="0">
                <a:solidFill>
                  <a:srgbClr val="E72582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=0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9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90576" y="861094"/>
            <a:ext cx="5143500" cy="1565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i="1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         x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÷6=2</a:t>
            </a:r>
            <a:r>
              <a:rPr lang="en-US" altLang="zh-CN" sz="3400" i="1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/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1046" y="1595141"/>
            <a:ext cx="424958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: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÷6×6=2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4×6</a:t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</a:b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zh-CN" altLang="zh-CN" sz="3400" dirty="0">
                <a:solidFill>
                  <a:srgbClr val="E72582"/>
                </a:solidFill>
                <a:ea typeface="Times New Roman"/>
              </a:rPr>
              <a:t> </a:t>
            </a:r>
            <a:r>
              <a:rPr lang="zh-CN" altLang="zh-CN" sz="3400" spc="-15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spc="-15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=14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.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4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43601" y="995660"/>
            <a:ext cx="538162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         3</a:t>
            </a:r>
            <a:r>
              <a:rPr lang="en-US" altLang="zh-CN" sz="3400" i="1" dirty="0" smtClean="0">
                <a:solidFill>
                  <a:srgbClr val="000000"/>
                </a:solidFill>
                <a:latin typeface="Times New Roman"/>
                <a:ea typeface="方正书宋_GBK"/>
              </a:rPr>
              <a:t>x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=306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/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endParaRPr lang="zh-CN" altLang="en-US" sz="3400" dirty="0"/>
          </a:p>
        </p:txBody>
      </p:sp>
      <p:sp>
        <p:nvSpPr>
          <p:cNvPr id="9" name="矩形 8"/>
          <p:cNvSpPr/>
          <p:nvPr/>
        </p:nvSpPr>
        <p:spPr>
          <a:xfrm>
            <a:off x="5876925" y="1683365"/>
            <a:ext cx="550545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3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÷3=306÷3</a:t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</a:b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zh-CN" altLang="zh-CN" sz="3400" spc="-150" dirty="0">
                <a:solidFill>
                  <a:srgbClr val="E72582"/>
                </a:solidFill>
                <a:ea typeface="Times New Roman"/>
              </a:rPr>
              <a:t>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=102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09626" y="952501"/>
            <a:ext cx="6792556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三、看图列方程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并解方程。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6800" y="1764262"/>
            <a:ext cx="520809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1.</a:t>
            </a:r>
            <a:endParaRPr lang="zh-CN" altLang="en-US" sz="3400" dirty="0"/>
          </a:p>
        </p:txBody>
      </p:sp>
      <p:pic>
        <p:nvPicPr>
          <p:cNvPr id="9" name="image21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800821" y="1914869"/>
            <a:ext cx="4449884" cy="169510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082663" y="3657599"/>
            <a:ext cx="428625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          </a:t>
            </a:r>
            <a:r>
              <a:rPr lang="en-US" altLang="zh-CN" sz="3400" spc="-15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 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5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=60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/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</a:b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5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÷5=60÷5</a:t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</a:b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zh-CN" altLang="zh-CN" sz="3400" dirty="0">
                <a:solidFill>
                  <a:srgbClr val="E72582"/>
                </a:solidFill>
                <a:ea typeface="Times New Roman"/>
              </a:rPr>
              <a:t> 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=12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38200" y="933450"/>
            <a:ext cx="5436695" cy="782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2.</a:t>
            </a:r>
            <a:endParaRPr lang="zh-CN" altLang="en-US" sz="3400" dirty="0"/>
          </a:p>
        </p:txBody>
      </p:sp>
      <p:pic>
        <p:nvPicPr>
          <p:cNvPr id="8" name="image21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513046" y="1134425"/>
            <a:ext cx="3592354" cy="206896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60646" y="3305175"/>
            <a:ext cx="4535329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          </a:t>
            </a:r>
            <a:r>
              <a:rPr lang="en-US" altLang="zh-CN" sz="3400" i="1" spc="-15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y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-12=56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/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</a:b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: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</a:rPr>
              <a:t>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-12+12=56+12</a:t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</a:b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zh-CN" altLang="zh-CN" sz="3400" dirty="0">
                <a:solidFill>
                  <a:srgbClr val="E72582"/>
                </a:solidFill>
                <a:ea typeface="Times New Roman"/>
              </a:rPr>
              <a:t> 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y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=68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131</Words>
  <Application>Microsoft Office PowerPoint</Application>
  <PresentationFormat>自定义</PresentationFormat>
  <Paragraphs>42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Arial</vt:lpstr>
      <vt:lpstr>宋体</vt:lpstr>
      <vt:lpstr>方正仿宋_GBK</vt:lpstr>
      <vt:lpstr>Times New Roman</vt:lpstr>
      <vt:lpstr>方正隶变_GBK</vt:lpstr>
      <vt:lpstr>方正小标宋_GBK</vt:lpstr>
      <vt:lpstr>方正大标宋_GBK</vt:lpstr>
      <vt:lpstr>方正书宋_GBK</vt:lpstr>
      <vt:lpstr>NEU-BZ</vt:lpstr>
      <vt:lpstr>汉仪雅酷黑 95W</vt:lpstr>
      <vt:lpstr>微软雅黑</vt:lpstr>
      <vt:lpstr>方正大标宋简体</vt:lpstr>
      <vt:lpstr>Wingdings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238</cp:revision>
  <dcterms:created xsi:type="dcterms:W3CDTF">2019-06-19T02:08:00Z</dcterms:created>
  <dcterms:modified xsi:type="dcterms:W3CDTF">2026-03-18T09:16:56Z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