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535" r:id="rId4"/>
    <p:sldId id="545" r:id="rId5"/>
    <p:sldId id="536" r:id="rId6"/>
    <p:sldId id="537" r:id="rId7"/>
    <p:sldId id="546" r:id="rId8"/>
    <p:sldId id="538" r:id="rId9"/>
    <p:sldId id="539" r:id="rId10"/>
    <p:sldId id="427" r:id="rId11"/>
  </p:sldIdLst>
  <p:sldSz cx="12192000" cy="6858000"/>
  <p:notesSz cx="6858000" cy="9144000"/>
  <p:embeddedFontLst>
    <p:embeddedFont>
      <p:font typeface="方正黑体_GBK" panose="03000509000000000000" pitchFamily="65" charset="-122"/>
      <p:regular r:id="rId12"/>
    </p:embeddedFont>
    <p:embeddedFont>
      <p:font typeface="方正隶变_GBK" panose="03000509000000000000" pitchFamily="65" charset="-122"/>
      <p:regular r:id="rId13"/>
    </p:embeddedFont>
    <p:embeddedFont>
      <p:font typeface="微软雅黑" panose="020B0503020204020204" pitchFamily="34" charset="-122"/>
      <p:regular r:id="rId14"/>
      <p:bold r:id="rId15"/>
    </p:embeddedFont>
    <p:embeddedFont>
      <p:font typeface="方正大标宋_GBK" panose="03000509000000000000" pitchFamily="65" charset="-122"/>
      <p:regular r:id="rId16"/>
    </p:embeddedFont>
    <p:embeddedFont>
      <p:font typeface="Calibri" panose="020F0502020204030204" pitchFamily="34" charset="0"/>
      <p:regular r:id="rId17"/>
      <p:bold r:id="rId18"/>
      <p:italic r:id="rId19"/>
      <p:boldItalic r:id="rId20"/>
    </p:embeddedFont>
    <p:embeddedFont>
      <p:font typeface="方正小标宋_GBK" panose="03000509000000000000" pitchFamily="65" charset="-122"/>
      <p:regular r:id="rId21"/>
    </p:embeddedFont>
    <p:embeddedFont>
      <p:font typeface="NEU-BZ" panose="02010600010101010101" pitchFamily="2" charset="-122"/>
      <p:regular r:id="rId22"/>
      <p:bold r:id="rId23"/>
      <p:italic r:id="rId24"/>
      <p:boldItalic r:id="rId25"/>
    </p:embeddedFont>
    <p:embeddedFont>
      <p:font typeface="方正大标宋简体" panose="02010600030101010101" charset="-122"/>
      <p:regular r:id="rId26"/>
    </p:embeddedFont>
    <p:embeddedFont>
      <p:font typeface="方正书宋_GBK" panose="03000509000000000000" pitchFamily="65" charset="-122"/>
      <p:regular r:id="rId27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89" d="100"/>
          <a:sy n="89" d="100"/>
        </p:scale>
        <p:origin x="518" y="77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2.fntdata"/><Relationship Id="rId18" Type="http://schemas.openxmlformats.org/officeDocument/2006/relationships/font" Target="fonts/font7.fntdata"/><Relationship Id="rId26" Type="http://schemas.openxmlformats.org/officeDocument/2006/relationships/font" Target="fonts/font15.fntdata"/><Relationship Id="rId3" Type="http://schemas.openxmlformats.org/officeDocument/2006/relationships/slide" Target="slides/slide2.xml"/><Relationship Id="rId21" Type="http://schemas.openxmlformats.org/officeDocument/2006/relationships/font" Target="fonts/font10.fntdata"/><Relationship Id="rId7" Type="http://schemas.openxmlformats.org/officeDocument/2006/relationships/slide" Target="slides/slide6.xml"/><Relationship Id="rId12" Type="http://schemas.openxmlformats.org/officeDocument/2006/relationships/font" Target="fonts/font1.fntdata"/><Relationship Id="rId17" Type="http://schemas.openxmlformats.org/officeDocument/2006/relationships/font" Target="fonts/font6.fntdata"/><Relationship Id="rId25" Type="http://schemas.openxmlformats.org/officeDocument/2006/relationships/font" Target="fonts/font14.fntdata"/><Relationship Id="rId2" Type="http://schemas.openxmlformats.org/officeDocument/2006/relationships/slide" Target="slides/slide1.xml"/><Relationship Id="rId16" Type="http://schemas.openxmlformats.org/officeDocument/2006/relationships/font" Target="fonts/font5.fntdata"/><Relationship Id="rId20" Type="http://schemas.openxmlformats.org/officeDocument/2006/relationships/font" Target="fonts/font9.fntdata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3.fntdata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font" Target="fonts/font4.fntdata"/><Relationship Id="rId23" Type="http://schemas.openxmlformats.org/officeDocument/2006/relationships/font" Target="fonts/font12.fntdata"/><Relationship Id="rId28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font" Target="fonts/font8.fntdata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3.fntdata"/><Relationship Id="rId22" Type="http://schemas.openxmlformats.org/officeDocument/2006/relationships/font" Target="fonts/font11.fntdata"/><Relationship Id="rId27" Type="http://schemas.openxmlformats.org/officeDocument/2006/relationships/font" Target="fonts/font16.fntdata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0.xml"/><Relationship Id="rId4" Type="http://schemas.openxmlformats.org/officeDocument/2006/relationships/tags" Target="../tags/tag9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5.xml"/><Relationship Id="rId2" Type="http://schemas.openxmlformats.org/officeDocument/2006/relationships/tags" Target="../tags/tag54.xml"/><Relationship Id="rId1" Type="http://schemas.openxmlformats.org/officeDocument/2006/relationships/tags" Target="../tags/tag53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6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59.xml"/><Relationship Id="rId2" Type="http://schemas.openxmlformats.org/officeDocument/2006/relationships/tags" Target="../tags/tag58.xml"/><Relationship Id="rId1" Type="http://schemas.openxmlformats.org/officeDocument/2006/relationships/tags" Target="../tags/tag5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1.xml"/><Relationship Id="rId4" Type="http://schemas.openxmlformats.org/officeDocument/2006/relationships/tags" Target="../tags/tag60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3.xml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5.xml"/><Relationship Id="rId4" Type="http://schemas.openxmlformats.org/officeDocument/2006/relationships/tags" Target="../tags/tag14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8.xml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0.xml"/><Relationship Id="rId4" Type="http://schemas.openxmlformats.org/officeDocument/2006/relationships/tags" Target="../tags/tag19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3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2.xml"/><Relationship Id="rId1" Type="http://schemas.openxmlformats.org/officeDocument/2006/relationships/tags" Target="../tags/tag21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4.xml"/><Relationship Id="rId3" Type="http://schemas.openxmlformats.org/officeDocument/2006/relationships/tags" Target="../tags/tag29.xml"/><Relationship Id="rId7" Type="http://schemas.openxmlformats.org/officeDocument/2006/relationships/tags" Target="../tags/tag33.xml"/><Relationship Id="rId2" Type="http://schemas.openxmlformats.org/officeDocument/2006/relationships/tags" Target="../tags/tag28.xml"/><Relationship Id="rId1" Type="http://schemas.openxmlformats.org/officeDocument/2006/relationships/tags" Target="../tags/tag27.xml"/><Relationship Id="rId6" Type="http://schemas.openxmlformats.org/officeDocument/2006/relationships/tags" Target="../tags/tag32.xml"/><Relationship Id="rId5" Type="http://schemas.openxmlformats.org/officeDocument/2006/relationships/tags" Target="../tags/tag31.xml"/><Relationship Id="rId4" Type="http://schemas.openxmlformats.org/officeDocument/2006/relationships/tags" Target="../tags/tag30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7.xml"/><Relationship Id="rId2" Type="http://schemas.openxmlformats.org/officeDocument/2006/relationships/tags" Target="../tags/tag36.xml"/><Relationship Id="rId1" Type="http://schemas.openxmlformats.org/officeDocument/2006/relationships/tags" Target="../tags/tag35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8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1.xml"/><Relationship Id="rId2" Type="http://schemas.openxmlformats.org/officeDocument/2006/relationships/tags" Target="../tags/tag40.xml"/><Relationship Id="rId1" Type="http://schemas.openxmlformats.org/officeDocument/2006/relationships/tags" Target="../tags/tag39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3.xml"/><Relationship Id="rId1" Type="http://schemas.openxmlformats.org/officeDocument/2006/relationships/tags" Target="../tags/tag42.xml"/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0.xml"/><Relationship Id="rId2" Type="http://schemas.openxmlformats.org/officeDocument/2006/relationships/tags" Target="../tags/tag49.xml"/><Relationship Id="rId1" Type="http://schemas.openxmlformats.org/officeDocument/2006/relationships/tags" Target="../tags/tag4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2.xml"/><Relationship Id="rId4" Type="http://schemas.openxmlformats.org/officeDocument/2006/relationships/tags" Target="../tags/tag5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2026/3/24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2026/3/24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3.xml"/><Relationship Id="rId1" Type="http://schemas.openxmlformats.org/officeDocument/2006/relationships/tags" Target="../tags/tag62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3.xml"/><Relationship Id="rId1" Type="http://schemas.openxmlformats.org/officeDocument/2006/relationships/tags" Target="../tags/tag72.xml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数</a:t>
            </a:r>
            <a:r>
              <a:rPr lang="zh-CN" altLang="en-US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与代数（</a:t>
            </a: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3</a:t>
            </a:r>
            <a:r>
              <a:rPr lang="zh-CN" altLang="en-US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）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北师大版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四年级数学下册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四年级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数学下册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21065"/>
            <a:ext cx="11006455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一、理解题意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正确填空。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果果最近读《三国演义》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这本书共有</a:t>
            </a:r>
            <a:r>
              <a:rPr lang="en-US" altLang="zh-CN" sz="3400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页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她每天看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页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看了</a:t>
            </a:r>
            <a:r>
              <a:rPr lang="en-US" altLang="zh-CN" sz="3400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天后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一共看了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页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还剩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页。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梨和苹果的单价分别是每千克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元和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元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妈妈买</a:t>
            </a:r>
            <a:r>
              <a:rPr lang="en-US" altLang="zh-CN" sz="3400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千克梨和</a:t>
            </a:r>
            <a:r>
              <a:rPr lang="en-US" altLang="zh-CN" sz="3400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千克苹果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共需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元。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每千克苹果</a:t>
            </a:r>
            <a:r>
              <a:rPr lang="en-US" altLang="zh-CN" sz="3400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元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每千克桔子</a:t>
            </a:r>
            <a:r>
              <a:rPr lang="en-US" altLang="zh-CN" sz="3400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&lt;</a:t>
            </a:r>
            <a:r>
              <a:rPr lang="en-US" altLang="zh-CN" sz="3400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元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,1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千克桔子比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千克苹果便宜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元。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891907" y="2560507"/>
            <a:ext cx="59663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en-US" altLang="zh-CN" sz="3400" i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7910367" y="2560506"/>
            <a:ext cx="96051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i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-5</a:t>
            </a:r>
            <a:r>
              <a:rPr lang="en-US" altLang="zh-CN" sz="3400" i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4610546" y="4113261"/>
            <a:ext cx="139814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en-US" altLang="zh-CN" sz="3400" i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+7</a:t>
            </a:r>
            <a:r>
              <a:rPr lang="en-US" altLang="zh-CN" sz="3400" i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145188" y="5709276"/>
            <a:ext cx="98456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3400" i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</a:t>
            </a:r>
            <a:r>
              <a:rPr lang="en-US" altLang="zh-CN" sz="3400" i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5"/>
            <a:ext cx="10907287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完成乐乐的日记。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355600"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今天是我最快乐的一天。我和同学们一起到游乐场玩。车上有男同学</a:t>
            </a:r>
            <a:r>
              <a:rPr lang="en-US" altLang="zh-CN" sz="3400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人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女同学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15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人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车上有男、女同学共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人。游乐场门口摆放了许多花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红花有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50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盆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黄花比红花少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有</a:t>
            </a:r>
            <a:r>
              <a:rPr lang="en-US" altLang="zh-CN" sz="3400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盆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红花比黄花多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盆。游乐场的成人票价为</a:t>
            </a:r>
            <a:r>
              <a:rPr lang="en-US" altLang="zh-CN" sz="3400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元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儿童票价为成人的一半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儿童票价为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元</a:t>
            </a:r>
            <a:r>
              <a:rPr lang="zh-CN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168090" y="3346390"/>
            <a:ext cx="118013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i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+15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7259988" y="4121888"/>
            <a:ext cx="98456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50-</a:t>
            </a:r>
            <a:r>
              <a:rPr lang="en-US" altLang="zh-CN" sz="3400" i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291521" y="5729291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i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÷2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653788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5"/>
            <a:ext cx="10907287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给一块小木板两面刷油漆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刷一面要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但必须等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分漆干后才能给另一面刷漆。那么漆完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块这样的木板至少需要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分。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819871" y="2560507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12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184114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5"/>
            <a:ext cx="11006455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二、解方程。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i="1" dirty="0" smtClean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      x</a:t>
            </a: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-12</a:t>
            </a:r>
            <a:r>
              <a:rPr lang="en-US" altLang="zh-CN" sz="3400" i="1" dirty="0" smtClean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7=63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                                    </a:t>
            </a:r>
            <a:r>
              <a:rPr lang="en-US" altLang="zh-CN" sz="3400" i="1" dirty="0" smtClean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÷4</a:t>
            </a:r>
            <a:r>
              <a:rPr lang="en-US" altLang="zh-CN" sz="3400" i="1" dirty="0" smtClean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8=18</a:t>
            </a:r>
            <a:r>
              <a:rPr lang="en-US" altLang="zh-CN" sz="3400" i="1" dirty="0" smtClean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5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	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77472" y="2645830"/>
            <a:ext cx="3313201" cy="1227429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239016" y="2543103"/>
            <a:ext cx="3408543" cy="1227429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2411543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03849" y="946407"/>
            <a:ext cx="10908066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          6+5</a:t>
            </a:r>
            <a:r>
              <a:rPr lang="en-US" altLang="zh-CN" sz="3400" i="1" dirty="0" smtClean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=36                                    8</a:t>
            </a:r>
            <a:r>
              <a:rPr lang="en-US" altLang="zh-CN" sz="3400" i="1" dirty="0" smtClean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=840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	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98948" y="1908883"/>
            <a:ext cx="3330180" cy="2464709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404544" y="1928897"/>
            <a:ext cx="3289002" cy="1583594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4048376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03849" y="946407"/>
            <a:ext cx="10908066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3400" i="1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-5=205	</a:t>
            </a: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                           4</a:t>
            </a:r>
            <a:r>
              <a:rPr lang="en-US" altLang="zh-CN" sz="3400" i="1" dirty="0" smtClean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÷12=72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11293" y="1702173"/>
            <a:ext cx="3563259" cy="2585479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082286" y="1702173"/>
            <a:ext cx="3246385" cy="2456963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3798667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925717"/>
            <a:ext cx="5537093" cy="8771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三、看图列方程</a:t>
            </a:r>
            <a:r>
              <a:rPr lang="en-US" altLang="zh-CN" sz="3400" dirty="0">
                <a:solidFill>
                  <a:srgbClr val="000000"/>
                </a:solidFill>
                <a:latin typeface="方正黑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并解方程。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0832" y="1802880"/>
            <a:ext cx="4724809" cy="2217612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77882" y="4501792"/>
            <a:ext cx="4084674" cy="1577477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1331008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5460" y="966421"/>
            <a:ext cx="6027942" cy="177561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999645" y="2867376"/>
            <a:ext cx="3421969" cy="3061299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7742515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151</TotalTime>
  <Words>310</Words>
  <Application>Microsoft Office PowerPoint</Application>
  <PresentationFormat>宽屏</PresentationFormat>
  <Paragraphs>45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25" baseType="lpstr">
      <vt:lpstr>方正黑体_GBK</vt:lpstr>
      <vt:lpstr>方正隶变_GBK</vt:lpstr>
      <vt:lpstr>微软雅黑</vt:lpstr>
      <vt:lpstr>Wingdings</vt:lpstr>
      <vt:lpstr>宋体</vt:lpstr>
      <vt:lpstr>方正大标宋_GBK</vt:lpstr>
      <vt:lpstr>汉仪雅酷黑 95W</vt:lpstr>
      <vt:lpstr>Calibri</vt:lpstr>
      <vt:lpstr>方正小标宋_GBK</vt:lpstr>
      <vt:lpstr>Arial</vt:lpstr>
      <vt:lpstr>NEU-BZ</vt:lpstr>
      <vt:lpstr>方正大标宋简体</vt:lpstr>
      <vt:lpstr>方正书宋_GBK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229</cp:revision>
  <dcterms:created xsi:type="dcterms:W3CDTF">2019-06-19T02:08:00Z</dcterms:created>
  <dcterms:modified xsi:type="dcterms:W3CDTF">2026-03-24T00:35:52Z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2052-11.1.0.8838</vt:lpwstr>
  </property>
  <property fmtid="{D5CDD505-2E9C-101B-9397-08002B2CF9AE}" pid="3" name="ICV">
    <vt:lpwstr>0120116FAA4943239CF14053B68F4A85</vt:lpwstr>
  </property>
</Properties>
</file>