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0" r:id="rId4"/>
    <p:sldId id="523" r:id="rId5"/>
    <p:sldId id="524" r:id="rId6"/>
    <p:sldId id="427" r:id="rId7"/>
  </p:sldIdLst>
  <p:sldSz cx="12192000" cy="6858000"/>
  <p:notesSz cx="6858000" cy="9144000"/>
  <p:embeddedFontLst>
    <p:embeddedFont>
      <p:font typeface="方正大标宋_GBK" panose="03000509000000000000" pitchFamily="65" charset="-122"/>
      <p:regular r:id="rId8"/>
    </p:embeddedFont>
    <p:embeddedFont>
      <p:font typeface="NEU-BZ" panose="02010600010101010101" pitchFamily="2" charset="-122"/>
      <p:regular r:id="rId9"/>
      <p:bold r:id="rId10"/>
      <p:italic r:id="rId11"/>
      <p:boldItalic r:id="rId12"/>
    </p:embeddedFont>
    <p:embeddedFont>
      <p:font typeface="微软雅黑" panose="020B0503020204020204" pitchFamily="34" charset="-122"/>
      <p:regular r:id="rId13"/>
      <p:bold r:id="rId14"/>
    </p:embeddedFont>
    <p:embeddedFont>
      <p:font typeface="方正隶变_GBK" panose="03000509000000000000" pitchFamily="65" charset="-122"/>
      <p:regular r:id="rId15"/>
    </p:embeddedFont>
    <p:embeddedFont>
      <p:font typeface="方正大标宋简体" panose="02010600030101010101" charset="-122"/>
      <p:regular r:id="rId16"/>
    </p:embeddedFont>
    <p:embeddedFont>
      <p:font typeface="方正黑体_GBK" panose="03000509000000000000" pitchFamily="65" charset="-122"/>
      <p:regular r:id="rId17"/>
    </p:embeddedFont>
    <p:embeddedFont>
      <p:font typeface="方正小标宋_GBK" panose="03000509000000000000" pitchFamily="65" charset="-122"/>
      <p:regular r:id="rId18"/>
    </p:embeddedFont>
    <p:embeddedFont>
      <p:font typeface="方正书宋_GBK" panose="03000509000000000000" pitchFamily="65" charset="-122"/>
      <p:regular r:id="rId19"/>
    </p:embeddedFont>
    <p:embeddedFont>
      <p:font typeface="NEU-HZ" panose="02010600010101010101" pitchFamily="2" charset="-122"/>
      <p:regular r:id="rId20"/>
      <p:italic r:id="rId2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14.fntdata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font" Target="fonts/font1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presProps" Target="presProps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0.xml"/><Relationship Id="rId4" Type="http://schemas.openxmlformats.org/officeDocument/2006/relationships/tags" Target="../tags/tag9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tags" Target="../tags/tag53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6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59.xml"/><Relationship Id="rId2" Type="http://schemas.openxmlformats.org/officeDocument/2006/relationships/tags" Target="../tags/tag58.xml"/><Relationship Id="rId1" Type="http://schemas.openxmlformats.org/officeDocument/2006/relationships/tags" Target="../tags/tag5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1.xml"/><Relationship Id="rId4" Type="http://schemas.openxmlformats.org/officeDocument/2006/relationships/tags" Target="../tags/tag60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5.xml"/><Relationship Id="rId4" Type="http://schemas.openxmlformats.org/officeDocument/2006/relationships/tags" Target="../tags/tag1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0.xml"/><Relationship Id="rId4" Type="http://schemas.openxmlformats.org/officeDocument/2006/relationships/tags" Target="../tags/tag19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4.xml"/><Relationship Id="rId3" Type="http://schemas.openxmlformats.org/officeDocument/2006/relationships/tags" Target="../tags/tag29.xml"/><Relationship Id="rId7" Type="http://schemas.openxmlformats.org/officeDocument/2006/relationships/tags" Target="../tags/tag33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8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2.xml"/><Relationship Id="rId4" Type="http://schemas.openxmlformats.org/officeDocument/2006/relationships/tags" Target="../tags/tag5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2026/2/26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tags" Target="../tags/tag6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4.xml"/><Relationship Id="rId5" Type="http://schemas.openxmlformats.org/officeDocument/2006/relationships/image" Target="../media/image5.png"/><Relationship Id="rId4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3.png"/><Relationship Id="rId7" Type="http://schemas.openxmlformats.org/officeDocument/2006/relationships/image" Target="../media/image9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9.xml"/><Relationship Id="rId1" Type="http://schemas.openxmlformats.org/officeDocument/2006/relationships/tags" Target="../tags/tag68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 marL="0" indent="0" algn="ctr">
              <a:lnSpc>
                <a:spcPct val="100000"/>
              </a:lnSpc>
              <a:buNone/>
            </a:pPr>
            <a:r>
              <a:rPr lang="zh-CN" altLang="en-US" sz="6000">
                <a:solidFill>
                  <a:schemeClr val="tx1">
                    <a:lumMod val="65000"/>
                    <a:lumOff val="35000"/>
                  </a:schemeClr>
                </a:solidFill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第一课时  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Get ready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外研版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三年级英语下册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13" name="image1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2610" y="948690"/>
            <a:ext cx="4550410" cy="733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5460" y="1881361"/>
            <a:ext cx="902522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一、连线</a:t>
            </a:r>
            <a:r>
              <a:rPr lang="en-US" altLang="zh-CN" sz="3400" dirty="0">
                <a:solidFill>
                  <a:srgbClr val="000000"/>
                </a:solidFill>
                <a:latin typeface="方正黑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帮动物园里的动物们找到它们的家。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2610" y="2571642"/>
            <a:ext cx="10538680" cy="3967422"/>
          </a:xfrm>
          <a:prstGeom prst="rect">
            <a:avLst/>
          </a:prstGeom>
        </p:spPr>
      </p:pic>
      <p:cxnSp>
        <p:nvCxnSpPr>
          <p:cNvPr id="30" name="直接连接符 29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1548157" y="4220257"/>
            <a:ext cx="2281971" cy="852075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31" name="直接连接符 30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3830128" y="3638043"/>
            <a:ext cx="4183812" cy="1434289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33" name="直接连接符 32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H="1">
            <a:off x="1656272" y="3897987"/>
            <a:ext cx="4610534" cy="1174345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35" name="直接连接符 34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8371651" y="3646670"/>
            <a:ext cx="1747134" cy="1425662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37" name="直接连接符 36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H="1">
            <a:off x="6003984" y="3440787"/>
            <a:ext cx="4361762" cy="1631545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19" name="矩形 18"/>
          <p:cNvSpPr/>
          <p:nvPr/>
        </p:nvSpPr>
        <p:spPr>
          <a:xfrm>
            <a:off x="505460" y="861094"/>
            <a:ext cx="541686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二、看图圈出正确的单词。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4"/>
          <a:srcRect r="62115"/>
          <a:stretch/>
        </p:blipFill>
        <p:spPr>
          <a:xfrm>
            <a:off x="505460" y="1446582"/>
            <a:ext cx="2985224" cy="1531753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91042" y="1515168"/>
            <a:ext cx="3299746" cy="1463167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4"/>
          <a:srcRect l="54014"/>
          <a:stretch/>
        </p:blipFill>
        <p:spPr>
          <a:xfrm>
            <a:off x="4284209" y="1476647"/>
            <a:ext cx="3623581" cy="1531753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37871" y="3464521"/>
            <a:ext cx="3528687" cy="1504293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473091" y="3485096"/>
            <a:ext cx="3817951" cy="1463167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538327" y="3410112"/>
            <a:ext cx="3177815" cy="1585097"/>
          </a:xfrm>
          <a:prstGeom prst="rect">
            <a:avLst/>
          </a:prstGeom>
        </p:spPr>
      </p:pic>
      <p:sp>
        <p:nvSpPr>
          <p:cNvPr id="36" name="椭圆 35"/>
          <p:cNvSpPr/>
          <p:nvPr/>
        </p:nvSpPr>
        <p:spPr>
          <a:xfrm>
            <a:off x="2752473" y="1695669"/>
            <a:ext cx="746837" cy="538570"/>
          </a:xfrm>
          <a:prstGeom prst="ellipse">
            <a:avLst/>
          </a:prstGeom>
          <a:noFill/>
          <a:ln w="19050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6370425" y="2331149"/>
            <a:ext cx="1537365" cy="538570"/>
          </a:xfrm>
          <a:prstGeom prst="ellipse">
            <a:avLst/>
          </a:prstGeom>
          <a:noFill/>
          <a:ln w="19050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>
            <a:off x="10405786" y="1695669"/>
            <a:ext cx="1157886" cy="538570"/>
          </a:xfrm>
          <a:prstGeom prst="ellipse">
            <a:avLst/>
          </a:prstGeom>
          <a:noFill/>
          <a:ln w="19050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>
            <a:off x="2867123" y="3700112"/>
            <a:ext cx="1299436" cy="538570"/>
          </a:xfrm>
          <a:prstGeom prst="ellipse">
            <a:avLst/>
          </a:prstGeom>
          <a:noFill/>
          <a:ln w="19050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>
            <a:off x="6660848" y="4254734"/>
            <a:ext cx="1537365" cy="538570"/>
          </a:xfrm>
          <a:prstGeom prst="ellipse">
            <a:avLst/>
          </a:prstGeom>
          <a:noFill/>
          <a:ln w="19050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>
            <a:off x="10654635" y="3640445"/>
            <a:ext cx="909037" cy="538570"/>
          </a:xfrm>
          <a:prstGeom prst="ellipse">
            <a:avLst/>
          </a:prstGeom>
          <a:noFill/>
          <a:ln w="19050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10915914" cy="13480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三、同学们正在描述图片</a:t>
            </a:r>
            <a:r>
              <a:rPr lang="en-US" altLang="zh-CN" sz="3400" dirty="0">
                <a:solidFill>
                  <a:srgbClr val="000000"/>
                </a:solidFill>
                <a:latin typeface="方正黑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他们说的对吗</a:t>
            </a:r>
            <a:r>
              <a:rPr lang="en-US" altLang="zh-CN" sz="3400" dirty="0">
                <a:solidFill>
                  <a:srgbClr val="000000"/>
                </a:solidFill>
                <a:latin typeface="方正黑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?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正确的写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T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en-US" altLang="zh-CN" sz="3400" dirty="0">
                <a:solidFill>
                  <a:srgbClr val="000000"/>
                </a:solidFill>
                <a:latin typeface="方正黑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错误的写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F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0523" y="2121639"/>
            <a:ext cx="11126164" cy="1607959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680523" y="3874858"/>
            <a:ext cx="10982390" cy="27515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en-US" altLang="zh-CN" sz="3200" dirty="0" smtClean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    )</a:t>
            </a:r>
            <a:r>
              <a:rPr lang="en-US" altLang="zh-CN" sz="32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1</a:t>
            </a:r>
            <a:r>
              <a:rPr lang="en-US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.Let me count.One</a:t>
            </a:r>
            <a:r>
              <a:rPr lang="en-US" altLang="zh-CN" sz="32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two</a:t>
            </a:r>
            <a:r>
              <a:rPr lang="en-US" altLang="zh-CN" sz="32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three</a:t>
            </a:r>
            <a:r>
              <a:rPr lang="en-US" altLang="zh-CN" sz="32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four</a:t>
            </a:r>
            <a:r>
              <a:rPr lang="en-US" altLang="zh-CN" sz="32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five</a:t>
            </a:r>
            <a:r>
              <a:rPr lang="en-US" altLang="zh-CN" sz="32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six</a:t>
            </a:r>
            <a:r>
              <a:rPr lang="en-US" altLang="zh-CN" sz="32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seven.Seven monkeys.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en-US" altLang="zh-CN" sz="3200" dirty="0" smtClean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              )</a:t>
            </a:r>
            <a:r>
              <a:rPr lang="en-US" altLang="zh-CN" sz="32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2</a:t>
            </a:r>
            <a:r>
              <a:rPr lang="en-US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What colour is this bear</a:t>
            </a:r>
            <a:r>
              <a:rPr lang="en-US" altLang="zh-CN" sz="32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It􀆳s blue.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en-US" altLang="zh-CN" sz="3200" dirty="0" smtClean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              )</a:t>
            </a:r>
            <a:r>
              <a:rPr lang="en-US" altLang="zh-CN" sz="32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3</a:t>
            </a:r>
            <a:r>
              <a:rPr lang="en-US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How many elephants can you see</a:t>
            </a:r>
            <a:r>
              <a:rPr lang="en-US" altLang="zh-CN" sz="32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Three.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en-US" altLang="zh-CN" sz="3200" dirty="0" smtClean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              )</a:t>
            </a:r>
            <a:r>
              <a:rPr lang="en-US" altLang="zh-CN" sz="32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4</a:t>
            </a:r>
            <a:r>
              <a:rPr lang="en-US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2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What􀆳s this</a:t>
            </a:r>
            <a:r>
              <a:rPr lang="en-US" altLang="zh-CN" sz="32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It is a panda.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329114" y="3931550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371715" y="4958231"/>
            <a:ext cx="43473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F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347669" y="5496053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347669" y="6020061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E72582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T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7119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9343" y="861094"/>
            <a:ext cx="10942572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四、动物园里挂着动物简介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选出简介所对应的动物。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      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1.They are giraffes.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50958" y="4384844"/>
            <a:ext cx="8977714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       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2.They are blace and white(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白色的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).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08271" y="2478781"/>
            <a:ext cx="7267503" cy="190043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77283" y="4938698"/>
            <a:ext cx="7639256" cy="1912204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1345061" y="1790363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239878" y="4320332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53446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外研版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三年级英语下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67</TotalTime>
  <Words>217</Words>
  <Application>Microsoft Office PowerPoint</Application>
  <PresentationFormat>宽屏</PresentationFormat>
  <Paragraphs>33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0" baseType="lpstr">
      <vt:lpstr>方正大标宋_GBK</vt:lpstr>
      <vt:lpstr>Arial</vt:lpstr>
      <vt:lpstr>NEU-BZ</vt:lpstr>
      <vt:lpstr>Times New Roman</vt:lpstr>
      <vt:lpstr>汉仪雅酷黑 95W</vt:lpstr>
      <vt:lpstr>微软雅黑</vt:lpstr>
      <vt:lpstr>方正隶变_GBK</vt:lpstr>
      <vt:lpstr>方正大标宋简体</vt:lpstr>
      <vt:lpstr>方正黑体_GBK</vt:lpstr>
      <vt:lpstr>Wingdings</vt:lpstr>
      <vt:lpstr>方正小标宋_GBK</vt:lpstr>
      <vt:lpstr>方正书宋_GBK</vt:lpstr>
      <vt:lpstr>NEU-HZ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233</cp:revision>
  <dcterms:created xsi:type="dcterms:W3CDTF">2019-06-19T02:08:00Z</dcterms:created>
  <dcterms:modified xsi:type="dcterms:W3CDTF">2026-02-26T07:17:54Z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2052-11.1.0.8838</vt:lpwstr>
  </property>
  <property fmtid="{D5CDD505-2E9C-101B-9397-08002B2CF9AE}" pid="3" name="ICV">
    <vt:lpwstr>0120116FAA4943239CF14053B68F4A85</vt:lpwstr>
  </property>
</Properties>
</file>