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2" r:id="rId4"/>
    <p:sldId id="520" r:id="rId5"/>
    <p:sldId id="521" r:id="rId6"/>
    <p:sldId id="523" r:id="rId7"/>
    <p:sldId id="427" r:id="rId8"/>
  </p:sldIdLst>
  <p:sldSz cx="12192000" cy="6858000"/>
  <p:notesSz cx="6858000" cy="9144000"/>
  <p:embeddedFontLst>
    <p:embeddedFont>
      <p:font typeface="微软雅黑" panose="020B0503020204020204" pitchFamily="34" charset="-122"/>
      <p:regular r:id="rId9"/>
      <p:bold r:id="rId10"/>
    </p:embeddedFont>
    <p:embeddedFont>
      <p:font typeface="方正隶变_GBK" panose="03000509000000000000" pitchFamily="65" charset="-122"/>
      <p:regular r:id="rId11"/>
    </p:embeddedFont>
    <p:embeddedFont>
      <p:font typeface="NEU-BZ" panose="02010600010101010101" pitchFamily="2" charset="-122"/>
      <p:regular r:id="rId12"/>
      <p:bold r:id="rId13"/>
      <p:italic r:id="rId14"/>
      <p:boldItalic r:id="rId15"/>
    </p:embeddedFont>
    <p:embeddedFont>
      <p:font typeface="方正小标宋_GBK" panose="03000509000000000000" pitchFamily="65" charset="-122"/>
      <p:regular r:id="rId16"/>
    </p:embeddedFont>
    <p:embeddedFont>
      <p:font typeface="方正黑体_GBK" panose="03000509000000000000" pitchFamily="65" charset="-122"/>
      <p:regular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方正书宋_GBK" panose="03000509000000000000" pitchFamily="65" charset="-122"/>
      <p:regular r:id="rId22"/>
    </p:embeddedFont>
    <p:embeddedFont>
      <p:font typeface="new exer" panose="02000000000000000000" pitchFamily="2" charset="0"/>
      <p:regular r:id="rId23"/>
    </p:embeddedFont>
    <p:embeddedFont>
      <p:font typeface="方正大标宋简体" panose="02010600030101010101" charset="-122"/>
      <p:regular r:id="rId24"/>
    </p:embeddedFont>
    <p:embeddedFont>
      <p:font typeface="方正大标宋_GBK" panose="03000509000000000000" pitchFamily="65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第三课时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Speed up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F5A2E11-9F72-4C9A-A5B7-BD6271941EA9}"/>
              </a:ext>
            </a:extLst>
          </p:cNvPr>
          <p:cNvSpPr/>
          <p:nvPr/>
        </p:nvSpPr>
        <p:spPr>
          <a:xfrm>
            <a:off x="606723" y="861094"/>
            <a:ext cx="10831903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一、将下列单词归类。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填序号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A.rice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B.corn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C.tomato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D.grape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E.Apple</a:t>
            </a: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F.egg</a:t>
            </a:r>
            <a:r>
              <a:rPr lang="en-US" altLang="zh-CN" sz="36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fish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H.juice	   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I.cucumber     J.bean </a:t>
            </a:r>
            <a:endParaRPr lang="en-US" altLang="zh-CN" sz="36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</a:p>
          <a:p>
            <a:pPr>
              <a:lnSpc>
                <a:spcPct val="150000"/>
              </a:lnSpc>
            </a:pPr>
            <a:r>
              <a:rPr lang="zh-CN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数名词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不可数名词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164FAF4-16AE-410A-BFA9-2F36DAE31BEB}"/>
              </a:ext>
            </a:extLst>
          </p:cNvPr>
          <p:cNvSpPr/>
          <p:nvPr/>
        </p:nvSpPr>
        <p:spPr>
          <a:xfrm>
            <a:off x="629727" y="1699403"/>
            <a:ext cx="10644997" cy="176841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958A3174-742D-4C26-93AD-0817A54ACF30}"/>
              </a:ext>
            </a:extLst>
          </p:cNvPr>
          <p:cNvSpPr/>
          <p:nvPr/>
        </p:nvSpPr>
        <p:spPr>
          <a:xfrm>
            <a:off x="2738504" y="4291723"/>
            <a:ext cx="18517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CDEFIJ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358E31C5-68F2-4229-9D7B-8A99B61B93BB}"/>
              </a:ext>
            </a:extLst>
          </p:cNvPr>
          <p:cNvSpPr/>
          <p:nvPr/>
        </p:nvSpPr>
        <p:spPr>
          <a:xfrm>
            <a:off x="8158668" y="4298152"/>
            <a:ext cx="15440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ABGH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3E47E0C-5C2C-46AA-9976-048D51FE8599}"/>
              </a:ext>
            </a:extLst>
          </p:cNvPr>
          <p:cNvSpPr/>
          <p:nvPr/>
        </p:nvSpPr>
        <p:spPr>
          <a:xfrm>
            <a:off x="644495" y="861094"/>
            <a:ext cx="10728384" cy="5814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根据句子的描述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从方框中选择正确的选项。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A.orange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B.apple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C.grape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D.banana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small.It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purple or green.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round(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圆的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).It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orange.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long.Monkeys like it.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red.It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round(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圆的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).It makes you healthy(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健康的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04CB422-B971-4ACA-ABEB-D6E16371ED10}"/>
              </a:ext>
            </a:extLst>
          </p:cNvPr>
          <p:cNvSpPr/>
          <p:nvPr/>
        </p:nvSpPr>
        <p:spPr>
          <a:xfrm>
            <a:off x="819121" y="1837427"/>
            <a:ext cx="10351698" cy="690113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ABED972-FAA4-42D0-9D72-2E7B4CF6EEA9}"/>
              </a:ext>
            </a:extLst>
          </p:cNvPr>
          <p:cNvSpPr/>
          <p:nvPr/>
        </p:nvSpPr>
        <p:spPr>
          <a:xfrm>
            <a:off x="1149225" y="278266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D4A9564C-6C51-4501-908A-4EDB514C9A85}"/>
              </a:ext>
            </a:extLst>
          </p:cNvPr>
          <p:cNvSpPr/>
          <p:nvPr/>
        </p:nvSpPr>
        <p:spPr>
          <a:xfrm>
            <a:off x="1136401" y="3608625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97366DD9-1532-4EAE-BE1D-5AB5A0C4028F}"/>
              </a:ext>
            </a:extLst>
          </p:cNvPr>
          <p:cNvSpPr/>
          <p:nvPr/>
        </p:nvSpPr>
        <p:spPr>
          <a:xfrm>
            <a:off x="1149225" y="443458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D3BE9DA9-6773-4DD3-9E65-E5A74A06CFBD}"/>
              </a:ext>
            </a:extLst>
          </p:cNvPr>
          <p:cNvSpPr/>
          <p:nvPr/>
        </p:nvSpPr>
        <p:spPr>
          <a:xfrm>
            <a:off x="1162049" y="526053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3499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2A7BAF0-DA50-418B-AF66-F99B173CF225}"/>
              </a:ext>
            </a:extLst>
          </p:cNvPr>
          <p:cNvSpPr/>
          <p:nvPr/>
        </p:nvSpPr>
        <p:spPr>
          <a:xfrm>
            <a:off x="589471" y="881890"/>
            <a:ext cx="1069388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单项选择。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 you like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A.banana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B.orange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C.apples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2.—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 you like strawberries?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.I like bananas.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A.Yes,I do	B.Yes,I am	C.No,I don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25155F7-C761-47A2-90B1-E9C985E16080}"/>
              </a:ext>
            </a:extLst>
          </p:cNvPr>
          <p:cNvSpPr/>
          <p:nvPr/>
        </p:nvSpPr>
        <p:spPr>
          <a:xfrm>
            <a:off x="1149225" y="195021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BB6D6D88-3828-4451-B514-8FAC634FFE2D}"/>
              </a:ext>
            </a:extLst>
          </p:cNvPr>
          <p:cNvSpPr/>
          <p:nvPr/>
        </p:nvSpPr>
        <p:spPr>
          <a:xfrm>
            <a:off x="1149224" y="3553663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E98D31B-80A4-4F9B-ADC7-FE4F096CDE82}"/>
              </a:ext>
            </a:extLst>
          </p:cNvPr>
          <p:cNvSpPr/>
          <p:nvPr/>
        </p:nvSpPr>
        <p:spPr>
          <a:xfrm>
            <a:off x="606724" y="946407"/>
            <a:ext cx="10788770" cy="4158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get ready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breakfast.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A.for	          B.on	             C.at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你想表达到时间起床了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你可以这样说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A.Time to get up.	  B.Time for lunch.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C.It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the time.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6E30A46C-5D8A-4415-890D-69321F219946}"/>
              </a:ext>
            </a:extLst>
          </p:cNvPr>
          <p:cNvSpPr/>
          <p:nvPr/>
        </p:nvSpPr>
        <p:spPr>
          <a:xfrm>
            <a:off x="1223049" y="1178954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6BD04C5-CFB3-48B2-A80C-9EFD04774780}"/>
              </a:ext>
            </a:extLst>
          </p:cNvPr>
          <p:cNvSpPr/>
          <p:nvPr/>
        </p:nvSpPr>
        <p:spPr>
          <a:xfrm>
            <a:off x="1120439" y="2812275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2534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4" name="矩形 13"/>
          <p:cNvSpPr/>
          <p:nvPr/>
        </p:nvSpPr>
        <p:spPr>
          <a:xfrm>
            <a:off x="552089" y="1465883"/>
            <a:ext cx="10481096" cy="4539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          Hi,I’m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Bei Bei.I get ready for </a:t>
            </a:r>
            <a:endParaRPr lang="en-US" altLang="zh-CN" sz="3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breakfast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with Grandpa and Grandma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.</a:t>
            </a:r>
          </a:p>
          <a:p>
            <a:pPr>
              <a:lnSpc>
                <a:spcPct val="17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Look!We’ve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got 1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.                   noodles,</a:t>
            </a:r>
          </a:p>
          <a:p>
            <a:pPr>
              <a:lnSpc>
                <a:spcPct val="17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carrot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2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.                   ,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3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.                   and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4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.                 .</a:t>
            </a:r>
          </a:p>
          <a:p>
            <a:pPr>
              <a:lnSpc>
                <a:spcPct val="17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Breakfast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is ready!We 5.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                  it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very much.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 </a:t>
            </a:r>
            <a:endParaRPr lang="zh-CN" altLang="en-US" sz="3400" dirty="0"/>
          </a:p>
        </p:txBody>
      </p:sp>
      <p:pic>
        <p:nvPicPr>
          <p:cNvPr id="15" name="image172.jpeg"/>
          <p:cNvPicPr/>
          <p:nvPr/>
        </p:nvPicPr>
        <p:blipFill rotWithShape="1">
          <a:blip r:embed="rId4"/>
          <a:srcRect l="8139" t="1889" r="1052" b="4842"/>
          <a:stretch/>
        </p:blipFill>
        <p:spPr>
          <a:xfrm>
            <a:off x="7532034" y="768103"/>
            <a:ext cx="4468087" cy="2769079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505460" y="861094"/>
            <a:ext cx="714160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四、根据图片提示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写单词补全短文。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22801AE3-456C-4B0E-B232-50A864FAE54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34247"/>
          <a:stretch/>
        </p:blipFill>
        <p:spPr>
          <a:xfrm>
            <a:off x="4004861" y="3400391"/>
            <a:ext cx="1792092" cy="767185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F5649E4F-29F7-40EB-A0A4-1E0C17810AAC}"/>
              </a:ext>
            </a:extLst>
          </p:cNvPr>
          <p:cNvSpPr/>
          <p:nvPr/>
        </p:nvSpPr>
        <p:spPr>
          <a:xfrm>
            <a:off x="4232792" y="3459437"/>
            <a:ext cx="124104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tomato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22801AE3-456C-4B0E-B232-50A864FAE54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34247"/>
          <a:stretch/>
        </p:blipFill>
        <p:spPr>
          <a:xfrm>
            <a:off x="2233573" y="4277414"/>
            <a:ext cx="1792092" cy="767185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F5649E4F-29F7-40EB-A0A4-1E0C17810AAC}"/>
              </a:ext>
            </a:extLst>
          </p:cNvPr>
          <p:cNvSpPr/>
          <p:nvPr/>
        </p:nvSpPr>
        <p:spPr>
          <a:xfrm>
            <a:off x="2688091" y="4335599"/>
            <a:ext cx="82907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juice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22801AE3-456C-4B0E-B232-50A864FAE54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34247"/>
          <a:stretch/>
        </p:blipFill>
        <p:spPr>
          <a:xfrm>
            <a:off x="4648964" y="4320542"/>
            <a:ext cx="1792092" cy="767185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F5649E4F-29F7-40EB-A0A4-1E0C17810AAC}"/>
              </a:ext>
            </a:extLst>
          </p:cNvPr>
          <p:cNvSpPr/>
          <p:nvPr/>
        </p:nvSpPr>
        <p:spPr>
          <a:xfrm>
            <a:off x="5060344" y="4370101"/>
            <a:ext cx="83067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corn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22801AE3-456C-4B0E-B232-50A864FAE54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34247"/>
          <a:stretch/>
        </p:blipFill>
        <p:spPr>
          <a:xfrm>
            <a:off x="7691027" y="4305486"/>
            <a:ext cx="1792092" cy="767185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F5649E4F-29F7-40EB-A0A4-1E0C17810AAC}"/>
              </a:ext>
            </a:extLst>
          </p:cNvPr>
          <p:cNvSpPr/>
          <p:nvPr/>
        </p:nvSpPr>
        <p:spPr>
          <a:xfrm>
            <a:off x="8145542" y="4355045"/>
            <a:ext cx="76976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eggs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22801AE3-456C-4B0E-B232-50A864FAE54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34247"/>
          <a:stretch/>
        </p:blipFill>
        <p:spPr>
          <a:xfrm>
            <a:off x="4979464" y="5191128"/>
            <a:ext cx="1792092" cy="767185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F5649E4F-29F7-40EB-A0A4-1E0C17810AAC}"/>
              </a:ext>
            </a:extLst>
          </p:cNvPr>
          <p:cNvSpPr/>
          <p:nvPr/>
        </p:nvSpPr>
        <p:spPr>
          <a:xfrm>
            <a:off x="5459857" y="5240687"/>
            <a:ext cx="66396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like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0789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1" grpId="0"/>
      <p:bldP spid="23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220</Words>
  <Application>Microsoft Office PowerPoint</Application>
  <PresentationFormat>宽屏</PresentationFormat>
  <Paragraphs>62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3" baseType="lpstr">
      <vt:lpstr>微软雅黑</vt:lpstr>
      <vt:lpstr>方正隶变_GBK</vt:lpstr>
      <vt:lpstr>Wingdings</vt:lpstr>
      <vt:lpstr>NEU-BZ</vt:lpstr>
      <vt:lpstr>汉仪雅酷黑 95W</vt:lpstr>
      <vt:lpstr>宋体</vt:lpstr>
      <vt:lpstr>方正小标宋_GBK</vt:lpstr>
      <vt:lpstr>方正黑体_GBK</vt:lpstr>
      <vt:lpstr>Calibri</vt:lpstr>
      <vt:lpstr>方正书宋_GBK</vt:lpstr>
      <vt:lpstr>new exer</vt:lpstr>
      <vt:lpstr>方正大标宋简体</vt:lpstr>
      <vt:lpstr>方正大标宋_GBK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234</cp:revision>
  <dcterms:created xsi:type="dcterms:W3CDTF">2019-06-19T02:08:00Z</dcterms:created>
  <dcterms:modified xsi:type="dcterms:W3CDTF">2026-03-13T07:01:06Z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