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25" r:id="rId4"/>
    <p:sldId id="531" r:id="rId5"/>
    <p:sldId id="532" r:id="rId6"/>
    <p:sldId id="537" r:id="rId7"/>
    <p:sldId id="427" r:id="rId8"/>
  </p:sldIdLst>
  <p:sldSz cx="12192000" cy="6858000"/>
  <p:notesSz cx="6858000" cy="9144000"/>
  <p:embeddedFontLst>
    <p:embeddedFont>
      <p:font typeface="方正书宋_GBK" panose="03000509000000000000" pitchFamily="65" charset="-122"/>
      <p:regular r:id="rId9"/>
    </p:embeddedFont>
    <p:embeddedFont>
      <p:font typeface="方正隶变_GBK" panose="03000509000000000000" pitchFamily="65" charset="-122"/>
      <p:regular r:id="rId10"/>
    </p:embeddedFont>
    <p:embeddedFont>
      <p:font typeface="NEU-BZ" panose="02010600010101010101" pitchFamily="2" charset="-122"/>
      <p:regular r:id="rId11"/>
      <p:bold r:id="rId12"/>
      <p:italic r:id="rId13"/>
      <p:boldItalic r:id="rId14"/>
    </p:embeddedFont>
    <p:embeddedFont>
      <p:font typeface="微软雅黑" panose="020B0503020204020204" pitchFamily="34" charset="-122"/>
      <p:regular r:id="rId15"/>
      <p:bold r:id="rId16"/>
    </p:embeddedFont>
    <p:embeddedFont>
      <p:font typeface="方正黑体_GBK" panose="03000509000000000000" pitchFamily="65" charset="-122"/>
      <p:regular r:id="rId17"/>
    </p:embeddedFont>
    <p:embeddedFont>
      <p:font typeface="方正大标宋简体" panose="02010600030101010101" charset="-122"/>
      <p:regular r:id="rId18"/>
    </p:embeddedFont>
    <p:embeddedFont>
      <p:font typeface="方正小标宋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第四课时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Fuel up </a:t>
            </a:r>
            <a:endParaRPr lang="zh-CN" altLang="zh-CN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3857627-F32D-47B7-A955-A6D96DF639F6}"/>
              </a:ext>
            </a:extLst>
          </p:cNvPr>
          <p:cNvSpPr/>
          <p:nvPr/>
        </p:nvSpPr>
        <p:spPr>
          <a:xfrm>
            <a:off x="554967" y="881338"/>
            <a:ext cx="10931069" cy="41780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一、圈出与所给字母发音相同的单词。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1.Mm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small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find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family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sun</a:t>
            </a:r>
            <a:r>
              <a:rPr lang="zh-CN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</a:t>
            </a: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welcome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2.Nn      	 game	   make	 pen	           run       twin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3.Ll	         lucky	   pink	 play	           right	ruler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4.Zz	         zoo	           can	 sit	           black	zebra</a:t>
            </a:r>
            <a:endParaRPr lang="zh-CN" altLang="zh-CN" sz="360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31FC1EFB-C513-4999-9DFE-3C391537DB66}"/>
              </a:ext>
            </a:extLst>
          </p:cNvPr>
          <p:cNvSpPr/>
          <p:nvPr/>
        </p:nvSpPr>
        <p:spPr>
          <a:xfrm>
            <a:off x="2525553" y="1820175"/>
            <a:ext cx="1295949" cy="64698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xmlns="" id="{CFF8774F-23EA-4B61-8224-86ED2CBB745A}"/>
              </a:ext>
            </a:extLst>
          </p:cNvPr>
          <p:cNvSpPr/>
          <p:nvPr/>
        </p:nvSpPr>
        <p:spPr>
          <a:xfrm>
            <a:off x="6096000" y="1846054"/>
            <a:ext cx="1391728" cy="646979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48C8A17E-97F0-48DC-92E7-B0C8A4CD840F}"/>
              </a:ext>
            </a:extLst>
          </p:cNvPr>
          <p:cNvSpPr/>
          <p:nvPr/>
        </p:nvSpPr>
        <p:spPr>
          <a:xfrm>
            <a:off x="9531786" y="1846055"/>
            <a:ext cx="1954250" cy="62110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2A25994-BBAE-424D-B6CC-0636B5F565BF}"/>
              </a:ext>
            </a:extLst>
          </p:cNvPr>
          <p:cNvSpPr/>
          <p:nvPr/>
        </p:nvSpPr>
        <p:spPr>
          <a:xfrm>
            <a:off x="6096000" y="2786333"/>
            <a:ext cx="882770" cy="517584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8CB31390-FE5E-4CC1-9737-093DD57931AF}"/>
              </a:ext>
            </a:extLst>
          </p:cNvPr>
          <p:cNvSpPr/>
          <p:nvPr/>
        </p:nvSpPr>
        <p:spPr>
          <a:xfrm>
            <a:off x="8158602" y="2820913"/>
            <a:ext cx="882770" cy="44842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027B2125-C997-4D66-A695-E82F11FD9DD6}"/>
              </a:ext>
            </a:extLst>
          </p:cNvPr>
          <p:cNvSpPr/>
          <p:nvPr/>
        </p:nvSpPr>
        <p:spPr>
          <a:xfrm>
            <a:off x="9596339" y="2751752"/>
            <a:ext cx="1014152" cy="51758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267F11E9-A198-4C1D-9442-9E3019455A98}"/>
              </a:ext>
            </a:extLst>
          </p:cNvPr>
          <p:cNvSpPr/>
          <p:nvPr/>
        </p:nvSpPr>
        <p:spPr>
          <a:xfrm>
            <a:off x="2516926" y="3429000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xmlns="" id="{47BC9912-1E98-4D59-B5CF-B2CA2D516C1A}"/>
              </a:ext>
            </a:extLst>
          </p:cNvPr>
          <p:cNvSpPr/>
          <p:nvPr/>
        </p:nvSpPr>
        <p:spPr>
          <a:xfrm>
            <a:off x="6096001" y="3488306"/>
            <a:ext cx="1046672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xmlns="" id="{0C4E8791-1AC7-46C1-BFEC-1EA7BDBBBE25}"/>
              </a:ext>
            </a:extLst>
          </p:cNvPr>
          <p:cNvSpPr/>
          <p:nvPr/>
        </p:nvSpPr>
        <p:spPr>
          <a:xfrm>
            <a:off x="9675074" y="3441902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xmlns="" id="{92B5C6DF-9DD1-4213-B8BC-36A7EF62B0E3}"/>
              </a:ext>
            </a:extLst>
          </p:cNvPr>
          <p:cNvSpPr/>
          <p:nvPr/>
        </p:nvSpPr>
        <p:spPr>
          <a:xfrm>
            <a:off x="2451889" y="4382909"/>
            <a:ext cx="955545" cy="568653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xmlns="" id="{C3468B17-08AC-430F-B069-1B4F4D7B8372}"/>
              </a:ext>
            </a:extLst>
          </p:cNvPr>
          <p:cNvSpPr/>
          <p:nvPr/>
        </p:nvSpPr>
        <p:spPr>
          <a:xfrm>
            <a:off x="9675073" y="4306001"/>
            <a:ext cx="1149299" cy="722468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95223" y="841080"/>
            <a:ext cx="1091669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二、圈出诗中表示身体部位的单词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重复单词只圈一次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576831"/>
            <a:ext cx="11130421" cy="2839894"/>
          </a:xfrm>
          <a:prstGeom prst="rect">
            <a:avLst/>
          </a:prstGeom>
        </p:spPr>
      </p:pic>
      <p:sp>
        <p:nvSpPr>
          <p:cNvPr id="15" name="椭圆 14"/>
          <p:cNvSpPr/>
          <p:nvPr/>
        </p:nvSpPr>
        <p:spPr>
          <a:xfrm>
            <a:off x="1613140" y="1576831"/>
            <a:ext cx="831222" cy="673877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93010" y="2417911"/>
            <a:ext cx="846342" cy="56854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819871" y="3106657"/>
            <a:ext cx="938463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845750" y="3815493"/>
            <a:ext cx="854318" cy="588638"/>
          </a:xfrm>
          <a:prstGeom prst="ellipse">
            <a:avLst/>
          </a:prstGeom>
          <a:noFill/>
          <a:ln w="19050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79"/>
            <a:ext cx="10907287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三、选择合适的单词补全句子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1.My father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two long legs.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2.Lucy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(haven’t/hasn’t) got long hair.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blue eyes.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(have/has) got different faces.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09468" y="2215451"/>
            <a:ext cx="76655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25169" y="3195570"/>
            <a:ext cx="124438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hasn’t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27167" y="4288450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59189" y="5302667"/>
            <a:ext cx="1008609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558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34723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四、情境选择。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你想表达小明有一双黑黑的眼睛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可以这样说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have got black eyes.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 got black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C.Xiaoming has got black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上课铃快响了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同学们还在讨论元旦晚会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这时老师会说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A.Please stop!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B.Come on!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C.Hello,how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36429" y="18272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73498" y="413725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7099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132998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运动会开幕式需要统一穿白色的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恤衫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但你没有白色的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恤衫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你会怎么说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A.Look at my white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B.I haven’t got a white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C.This is 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</a:t>
            </a:r>
            <a:r>
              <a:rPr lang="en-US" altLang="zh-CN" sz="340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T-shirt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你想表达让我们做朋友吧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可以这样说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A.Let’s be friends!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B.Let’s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 to school.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C.Let’s make a snowman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69342" y="1086620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2" y="416502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254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238</Words>
  <Application>Microsoft Office PowerPoint</Application>
  <PresentationFormat>宽屏</PresentationFormat>
  <Paragraphs>50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Times New Roman</vt:lpstr>
      <vt:lpstr>方正书宋_GBK</vt:lpstr>
      <vt:lpstr>方正隶变_GBK</vt:lpstr>
      <vt:lpstr>NEU-BZ</vt:lpstr>
      <vt:lpstr>微软雅黑</vt:lpstr>
      <vt:lpstr>方正黑体_GBK</vt:lpstr>
      <vt:lpstr>方正大标宋简体</vt:lpstr>
      <vt:lpstr>Wingdings</vt:lpstr>
      <vt:lpstr>方正小标宋_GBK</vt:lpstr>
      <vt:lpstr>宋体</vt:lpstr>
      <vt:lpstr>Calibri</vt:lpstr>
      <vt:lpstr>汉仪雅酷黑 95W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2026-03-02T02:21:10Z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