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412" r:id="rId2"/>
    <p:sldId id="521" r:id="rId3"/>
    <p:sldId id="522" r:id="rId4"/>
    <p:sldId id="523" r:id="rId5"/>
    <p:sldId id="526" r:id="rId6"/>
    <p:sldId id="489" r:id="rId7"/>
    <p:sldId id="427" r:id="rId8"/>
  </p:sldIdLst>
  <p:sldSz cx="12192000" cy="6858000"/>
  <p:notesSz cx="6858000" cy="9144000"/>
  <p:embeddedFontLst>
    <p:embeddedFont>
      <p:font typeface="微软雅黑" panose="020B0503020204020204" pitchFamily="34" charset="-122"/>
      <p:regular r:id="rId9"/>
      <p:bold r:id="rId10"/>
    </p:embeddedFont>
    <p:embeddedFont>
      <p:font typeface="方正隶变_GBK" panose="03000509000000000000" pitchFamily="65" charset="-122"/>
      <p:regular r:id="rId11"/>
    </p:embeddedFont>
    <p:embeddedFont>
      <p:font typeface="MS Gothic" panose="020B0609070205080204" pitchFamily="49" charset="-128"/>
      <p:regular r:id="rId12"/>
    </p:embeddedFont>
    <p:embeddedFont>
      <p:font typeface="楷体" panose="02010609060101010101" pitchFamily="49" charset="-122"/>
      <p:regular r:id="rId13"/>
    </p:embeddedFont>
    <p:embeddedFont>
      <p:font typeface="NEU-BZ" panose="02010600010101010101" pitchFamily="2" charset="-122"/>
      <p:regular r:id="rId14"/>
      <p:bold r:id="rId15"/>
      <p:italic r:id="rId16"/>
      <p:boldItalic r:id="rId17"/>
    </p:embeddedFont>
    <p:embeddedFont>
      <p:font typeface="方正小标宋_GBK" panose="03000509000000000000" pitchFamily="65" charset="-122"/>
      <p:regular r:id="rId18"/>
    </p:embeddedFont>
    <p:embeddedFont>
      <p:font typeface="方正黑体_GBK" panose="03000509000000000000" pitchFamily="65" charset="-122"/>
      <p:regular r:id="rId19"/>
    </p:embeddedFont>
    <p:embeddedFont>
      <p:font typeface="Segoe UI Symbol" panose="020B0502040204020203" pitchFamily="34" charset="0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方正书宋_GBK" panose="03000509000000000000" pitchFamily="65" charset="-122"/>
      <p:regular r:id="rId25"/>
    </p:embeddedFont>
    <p:embeddedFont>
      <p:font typeface="方正大标宋简体" panose="02010600030101010101" charset="-122"/>
      <p:regular r:id="rId26"/>
    </p:embeddedFont>
    <p:embeddedFont>
      <p:font typeface="方正大标宋_GBK" panose="03000509000000000000" pitchFamily="65" charset="-122"/>
      <p:regular r:id="rId2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3">
          <p15:clr>
            <a:srgbClr val="A4A3A4"/>
          </p15:clr>
        </p15:guide>
        <p15:guide id="2" pos="386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20" initials="2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2582"/>
    <a:srgbClr val="56BFBE"/>
    <a:srgbClr val="FFFFFF"/>
    <a:srgbClr val="D9F2F4"/>
    <a:srgbClr val="EEF9FA"/>
    <a:srgbClr val="88D2D0"/>
    <a:srgbClr val="DCDCDC"/>
    <a:srgbClr val="F0F0F0"/>
    <a:srgbClr val="E6E6E6"/>
    <a:srgbClr val="C8C8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89" d="100"/>
          <a:sy n="89" d="100"/>
        </p:scale>
        <p:origin x="518" y="77"/>
      </p:cViewPr>
      <p:guideLst>
        <p:guide orient="horz" pos="2193"/>
        <p:guide pos="386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26" Type="http://schemas.openxmlformats.org/officeDocument/2006/relationships/font" Target="fonts/font18.fntdata"/><Relationship Id="rId3" Type="http://schemas.openxmlformats.org/officeDocument/2006/relationships/slide" Target="slides/slide2.xml"/><Relationship Id="rId21" Type="http://schemas.openxmlformats.org/officeDocument/2006/relationships/font" Target="fonts/font13.fntdata"/><Relationship Id="rId7" Type="http://schemas.openxmlformats.org/officeDocument/2006/relationships/slide" Target="slides/slide6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5" Type="http://schemas.openxmlformats.org/officeDocument/2006/relationships/font" Target="fonts/font17.fntdata"/><Relationship Id="rId2" Type="http://schemas.openxmlformats.org/officeDocument/2006/relationships/slide" Target="slides/slide1.xml"/><Relationship Id="rId16" Type="http://schemas.openxmlformats.org/officeDocument/2006/relationships/font" Target="fonts/font8.fntdata"/><Relationship Id="rId20" Type="http://schemas.openxmlformats.org/officeDocument/2006/relationships/font" Target="fonts/font12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3.fntdata"/><Relationship Id="rId24" Type="http://schemas.openxmlformats.org/officeDocument/2006/relationships/font" Target="fonts/font16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7.fntdata"/><Relationship Id="rId23" Type="http://schemas.openxmlformats.org/officeDocument/2006/relationships/font" Target="fonts/font15.fntdata"/><Relationship Id="rId28" Type="http://schemas.openxmlformats.org/officeDocument/2006/relationships/commentAuthors" Target="commentAuthors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font" Target="fonts/font14.fntdata"/><Relationship Id="rId27" Type="http://schemas.openxmlformats.org/officeDocument/2006/relationships/font" Target="fonts/font19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5.xml"/><Relationship Id="rId4" Type="http://schemas.openxmlformats.org/officeDocument/2006/relationships/tags" Target="../tags/tag1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2026/3/13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2026/3/13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Relationship Id="rId5" Type="http://schemas.openxmlformats.org/officeDocument/2006/relationships/image" Target="../media/image5.tif"/><Relationship Id="rId4" Type="http://schemas.openxmlformats.org/officeDocument/2006/relationships/image" Target="../media/image4.t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Relationship Id="rId5" Type="http://schemas.openxmlformats.org/officeDocument/2006/relationships/image" Target="../media/image7.tif"/><Relationship Id="rId4" Type="http://schemas.openxmlformats.org/officeDocument/2006/relationships/image" Target="../media/image6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7" name="副标题 146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41592" y="2138045"/>
            <a:ext cx="12197715" cy="998855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zh-CN" altLang="en-US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第四课时 </a:t>
            </a:r>
            <a:r>
              <a:rPr lang="en-US" altLang="zh-CN" sz="6000">
                <a:latin typeface="方正大标宋_GBK" panose="03000509000000000000" pitchFamily="65" charset="-122"/>
                <a:ea typeface="方正大标宋_GBK" panose="03000509000000000000" pitchFamily="65" charset="-122"/>
                <a:cs typeface="汉仪雅酷黑 95W" panose="020B0A04020202020204" charset="-122"/>
              </a:rPr>
              <a:t>Fuel up</a:t>
            </a:r>
            <a:endParaRPr lang="zh-CN" altLang="en-US" sz="6000" dirty="0">
              <a:solidFill>
                <a:schemeClr val="tx1">
                  <a:lumMod val="65000"/>
                  <a:lumOff val="35000"/>
                </a:schemeClr>
              </a:solidFill>
              <a:latin typeface="方正大标宋_GBK" panose="03000509000000000000" pitchFamily="65" charset="-122"/>
              <a:ea typeface="方正大标宋_GBK" panose="03000509000000000000" pitchFamily="65" charset="-122"/>
              <a:cs typeface="汉仪雅酷黑 95W" panose="020B0A04020202020204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图片 34" descr="商标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332905" y="104793"/>
            <a:ext cx="725893" cy="725893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9991890" y="283590"/>
            <a:ext cx="24491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变_GBK" panose="03000509000000000000" pitchFamily="65" charset="-122"/>
                <a:ea typeface="方正隶变_GBK" panose="03000509000000000000" pitchFamily="65" charset="-122"/>
              </a:rPr>
              <a:t>创新作业系列丛书</a:t>
            </a:r>
          </a:p>
        </p:txBody>
      </p:sp>
      <p:sp>
        <p:nvSpPr>
          <p:cNvPr id="37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2644" y="4151144"/>
            <a:ext cx="282481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  <a:ea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  <a:ea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50122" y="1507438"/>
            <a:ext cx="27205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r>
              <a:rPr lang="zh-CN" altLang="en-US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同步练习</a:t>
            </a:r>
            <a:r>
              <a:rPr lang="en-US" altLang="zh-CN" sz="2800">
                <a:solidFill>
                  <a:schemeClr val="tx1">
                    <a:lumMod val="75000"/>
                    <a:lumOff val="25000"/>
                  </a:schemeClr>
                </a:solidFill>
                <a:latin typeface="方正小标宋_GBK" panose="03000509000000000000" pitchFamily="65" charset="-122"/>
                <a:ea typeface="方正小标宋_GBK" panose="03000509000000000000" pitchFamily="65" charset="-122"/>
              </a:rPr>
              <a:t>-</a:t>
            </a:r>
            <a:endParaRPr lang="zh-CN" altLang="en-US" sz="2800">
              <a:solidFill>
                <a:schemeClr val="tx1">
                  <a:lumMod val="75000"/>
                  <a:lumOff val="25000"/>
                </a:schemeClr>
              </a:solidFill>
              <a:latin typeface="方正小标宋_GBK" panose="03000509000000000000" pitchFamily="65" charset="-122"/>
              <a:ea typeface="方正小标宋_GBK" panose="03000509000000000000" pitchFamily="65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C0BF5362-D2B9-4196-ABBA-ECF3B7ECE58C}"/>
              </a:ext>
            </a:extLst>
          </p:cNvPr>
          <p:cNvSpPr/>
          <p:nvPr/>
        </p:nvSpPr>
        <p:spPr>
          <a:xfrm>
            <a:off x="505461" y="847208"/>
            <a:ext cx="10881408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一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判断下列每组单词中画线字母的发音是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(T)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否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(F)</a:t>
            </a:r>
            <a:r>
              <a:rPr lang="zh-CN" altLang="zh-CN" sz="3600" dirty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相同。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A.loo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B.mil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C.ca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ood	          B.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reat	                C.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randpa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) 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A.ma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e	          B.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itchen	        C.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now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) 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ame	          B.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iraffe	        C.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reen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) 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ap	          B.</a:t>
            </a:r>
            <a:r>
              <a:rPr lang="en-US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olour    	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C.pen</a:t>
            </a:r>
            <a:r>
              <a:rPr lang="en-US" altLang="zh-CN" sz="3600" u="sng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en-US" altLang="zh-CN" sz="3600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il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7D03D8E2-D396-4CF2-B259-BF8A92EFF1FC}"/>
              </a:ext>
            </a:extLst>
          </p:cNvPr>
          <p:cNvSpPr/>
          <p:nvPr/>
        </p:nvSpPr>
        <p:spPr>
          <a:xfrm>
            <a:off x="1045939" y="2755679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A6276D02-19B2-4E9A-8DA8-4C8525114979}"/>
              </a:ext>
            </a:extLst>
          </p:cNvPr>
          <p:cNvSpPr/>
          <p:nvPr/>
        </p:nvSpPr>
        <p:spPr>
          <a:xfrm>
            <a:off x="1045939" y="3563083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66009DC-0AB6-4601-9AE0-7DBDBAB64B9B}"/>
              </a:ext>
            </a:extLst>
          </p:cNvPr>
          <p:cNvSpPr/>
          <p:nvPr/>
        </p:nvSpPr>
        <p:spPr>
          <a:xfrm>
            <a:off x="1052351" y="4370487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5219E39-D02C-44D3-A8D1-D2A682C0E8E2}"/>
              </a:ext>
            </a:extLst>
          </p:cNvPr>
          <p:cNvSpPr/>
          <p:nvPr/>
        </p:nvSpPr>
        <p:spPr>
          <a:xfrm>
            <a:off x="1078113" y="5177891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DD07EFC3-AB9C-48B3-8F4A-A79542F9221F}"/>
              </a:ext>
            </a:extLst>
          </p:cNvPr>
          <p:cNvSpPr/>
          <p:nvPr/>
        </p:nvSpPr>
        <p:spPr>
          <a:xfrm>
            <a:off x="1058763" y="6021381"/>
            <a:ext cx="4667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F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12534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5035071F-CFB0-43B6-B12C-DA1C2F3FBE21}"/>
              </a:ext>
            </a:extLst>
          </p:cNvPr>
          <p:cNvSpPr/>
          <p:nvPr/>
        </p:nvSpPr>
        <p:spPr>
          <a:xfrm>
            <a:off x="505460" y="841079"/>
            <a:ext cx="1058811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二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、</a:t>
            </a:r>
            <a:r>
              <a:rPr lang="zh-CN" altLang="en-US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选择填空</a:t>
            </a:r>
            <a:r>
              <a:rPr lang="zh-CN" altLang="zh-CN" sz="3600" dirty="0" smtClean="0"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 like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A.dogs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B.hot dogs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 dirty="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)</a:t>
            </a:r>
            <a:r>
              <a:rPr lang="en-US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Hello,I</a:t>
            </a:r>
            <a:r>
              <a:rPr lang="en-US" altLang="zh-CN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 Huanhuan.I like</a:t>
            </a:r>
            <a:r>
              <a:rPr lang="zh-CN" altLang="zh-CN" sz="3600" u="sng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A.dumplings</a:t>
            </a:r>
            <a:r>
              <a:rPr lang="zh-CN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6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B.beef  </a:t>
            </a:r>
            <a:endParaRPr lang="zh-CN" altLang="zh-CN" sz="3600" dirty="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102738CB-0804-48BA-B107-89F6174E0A81}"/>
              </a:ext>
            </a:extLst>
          </p:cNvPr>
          <p:cNvSpPr/>
          <p:nvPr/>
        </p:nvSpPr>
        <p:spPr>
          <a:xfrm>
            <a:off x="1021829" y="1833798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C4D46B0E-3420-45C8-80E7-F5769170BE3C}"/>
              </a:ext>
            </a:extLst>
          </p:cNvPr>
          <p:cNvSpPr/>
          <p:nvPr/>
        </p:nvSpPr>
        <p:spPr>
          <a:xfrm>
            <a:off x="1009004" y="3492768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 dirty="0">
              <a:solidFill>
                <a:srgbClr val="E72582"/>
              </a:solidFill>
            </a:endParaRPr>
          </a:p>
        </p:txBody>
      </p:sp>
      <p:pic>
        <p:nvPicPr>
          <p:cNvPr id="9" name="image137.jpeg">
            <a:extLst>
              <a:ext uri="{FF2B5EF4-FFF2-40B4-BE49-F238E27FC236}">
                <a16:creationId xmlns:a16="http://schemas.microsoft.com/office/drawing/2014/main" xmlns="" id="{8520437C-1A3E-44F6-96DB-A851CEFECDBE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913766" y="1754493"/>
            <a:ext cx="1730566" cy="1275027"/>
          </a:xfrm>
          <a:prstGeom prst="rect">
            <a:avLst/>
          </a:prstGeom>
        </p:spPr>
      </p:pic>
      <p:pic>
        <p:nvPicPr>
          <p:cNvPr id="10" name="image138.jpeg">
            <a:extLst>
              <a:ext uri="{FF2B5EF4-FFF2-40B4-BE49-F238E27FC236}">
                <a16:creationId xmlns:a16="http://schemas.microsoft.com/office/drawing/2014/main" xmlns="" id="{887CF30D-E7A6-4738-B400-4A50C694DF51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8870584" y="3815934"/>
            <a:ext cx="2145348" cy="94810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33499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C02CE76-035B-4781-A239-88AE61E46C59}"/>
              </a:ext>
            </a:extLst>
          </p:cNvPr>
          <p:cNvSpPr/>
          <p:nvPr/>
        </p:nvSpPr>
        <p:spPr>
          <a:xfrm>
            <a:off x="680084" y="841079"/>
            <a:ext cx="10586013" cy="4152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—Tom,do you like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?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endParaRPr lang="en-US" altLang="zh-CN" sz="36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—Yes,I do.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A.noodles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</a:t>
            </a:r>
            <a:r>
              <a:rPr lang="zh-CN" altLang="zh-CN" sz="360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B.sushi 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altLang="zh-CN" sz="3600">
                <a:solidFill>
                  <a:srgbClr val="FF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)</a:t>
            </a:r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Sam likes</a:t>
            </a:r>
            <a:r>
              <a:rPr lang="zh-CN" altLang="zh-CN" sz="3600" u="sng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A.sandwiches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　　　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B.cupcakes</a:t>
            </a:r>
            <a:r>
              <a:rPr lang="zh-CN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altLang="zh-CN" sz="36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 </a:t>
            </a:r>
            <a:endParaRPr lang="zh-CN" altLang="zh-CN" sz="3600"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C654E170-076D-4D30-A75C-2D0B6FD57296}"/>
              </a:ext>
            </a:extLst>
          </p:cNvPr>
          <p:cNvSpPr/>
          <p:nvPr/>
        </p:nvSpPr>
        <p:spPr>
          <a:xfrm>
            <a:off x="1239858" y="1054155"/>
            <a:ext cx="49244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2D401575-0783-45C5-8277-4C2DBFBB9292}"/>
              </a:ext>
            </a:extLst>
          </p:cNvPr>
          <p:cNvSpPr/>
          <p:nvPr/>
        </p:nvSpPr>
        <p:spPr>
          <a:xfrm>
            <a:off x="1214210" y="3476892"/>
            <a:ext cx="51809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E72582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endParaRPr lang="zh-CN" altLang="en-US" sz="3600" b="1">
              <a:solidFill>
                <a:srgbClr val="E72582"/>
              </a:solidFill>
            </a:endParaRPr>
          </a:p>
        </p:txBody>
      </p:sp>
      <p:pic>
        <p:nvPicPr>
          <p:cNvPr id="9" name="image139.jpeg">
            <a:extLst>
              <a:ext uri="{FF2B5EF4-FFF2-40B4-BE49-F238E27FC236}">
                <a16:creationId xmlns:a16="http://schemas.microsoft.com/office/drawing/2014/main" xmlns="" id="{247E12FC-1EEB-4169-9A97-FF3DA089F4B2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7732611" y="1169182"/>
            <a:ext cx="1937600" cy="1223369"/>
          </a:xfrm>
          <a:prstGeom prst="rect">
            <a:avLst/>
          </a:prstGeom>
        </p:spPr>
      </p:pic>
      <p:pic>
        <p:nvPicPr>
          <p:cNvPr id="10" name="image140.jpeg">
            <a:extLst>
              <a:ext uri="{FF2B5EF4-FFF2-40B4-BE49-F238E27FC236}">
                <a16:creationId xmlns:a16="http://schemas.microsoft.com/office/drawing/2014/main" xmlns="" id="{549EB73E-6181-4DFC-96B5-32E38A5768CB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8290266" y="3800058"/>
            <a:ext cx="2087311" cy="1043217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0789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1" name="矩形 10"/>
          <p:cNvSpPr/>
          <p:nvPr/>
        </p:nvSpPr>
        <p:spPr>
          <a:xfrm>
            <a:off x="505460" y="841079"/>
            <a:ext cx="10933166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5.Let’s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 salad together.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A.make</a:t>
            </a:r>
            <a:r>
              <a:rPr lang="zh-CN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　　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B.making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(            )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6.I like sandwiches </a:t>
            </a:r>
            <a:r>
              <a:rPr lang="zh-CN" altLang="zh-CN" sz="3400" u="sng" dirty="0">
                <a:solidFill>
                  <a:srgbClr val="000000"/>
                </a:solidFill>
                <a:latin typeface="Times New Roman" panose="02020603050405020304" pitchFamily="18" charset="0"/>
                <a:ea typeface="方正书宋_GBK" panose="03000509000000000000" pitchFamily="65" charset="-122"/>
                <a:cs typeface="Times New Roman" panose="02020603050405020304" pitchFamily="18" charset="0"/>
              </a:rPr>
              <a:t>　　　</a:t>
            </a: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beef and eggs. 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34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A.to	</a:t>
            </a:r>
            <a:r>
              <a:rPr lang="en-US" altLang="zh-CN" sz="34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                                 B.with</a:t>
            </a:r>
            <a:endParaRPr lang="zh-CN" altLang="zh-CN" sz="34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58843" y="961278"/>
            <a:ext cx="498855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182888" y="2517005"/>
            <a:ext cx="474810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00" b="1" dirty="0">
                <a:solidFill>
                  <a:srgbClr val="E72582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</a:t>
            </a:r>
            <a:endParaRPr lang="zh-CN" altLang="en-US" b="1" dirty="0">
              <a:solidFill>
                <a:srgbClr val="E72582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991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505460" y="841079"/>
            <a:ext cx="11006455" cy="0"/>
          </a:xfrm>
          <a:prstGeom prst="line">
            <a:avLst/>
          </a:prstGeom>
          <a:ln>
            <a:solidFill>
              <a:srgbClr val="E6E6E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505460" y="337874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>
                <a:latin typeface="方正隶变_GBK" panose="03000509000000000000" pitchFamily="65" charset="-122"/>
                <a:ea typeface="方正隶变_GBK" panose="03000509000000000000" pitchFamily="65" charset="-122"/>
              </a:rPr>
              <a:t>英语</a:t>
            </a:r>
            <a:endParaRPr lang="zh-CN" altLang="en-US" sz="2800" dirty="0">
              <a:latin typeface="方正隶变_GBK" panose="03000509000000000000" pitchFamily="65" charset="-122"/>
              <a:ea typeface="方正隶变_GBK" panose="03000509000000000000" pitchFamily="65" charset="-122"/>
            </a:endParaRPr>
          </a:p>
        </p:txBody>
      </p:sp>
      <p:sp>
        <p:nvSpPr>
          <p:cNvPr id="7" name="矩形: 圆角 6"/>
          <p:cNvSpPr/>
          <p:nvPr/>
        </p:nvSpPr>
        <p:spPr>
          <a:xfrm>
            <a:off x="1408271" y="443202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  <p:sp>
        <p:nvSpPr>
          <p:cNvPr id="14" name="矩形 13"/>
          <p:cNvSpPr/>
          <p:nvPr/>
        </p:nvSpPr>
        <p:spPr>
          <a:xfrm>
            <a:off x="505459" y="861095"/>
            <a:ext cx="1086415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三、阅读对话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在小朋友喜欢的食物的方框里写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√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不喜欢的写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“</a:t>
            </a:r>
            <a:r>
              <a:rPr lang="en-US" altLang="zh-CN" sz="3200" dirty="0">
                <a:solidFill>
                  <a:srgbClr val="000000"/>
                </a:solidFill>
                <a:latin typeface="Segoe UI Symbol" panose="020B0502040204020203" pitchFamily="34" charset="0"/>
                <a:ea typeface="NEU-BZ" panose="02010600010101010101" pitchFamily="2" charset="-122"/>
                <a:cs typeface="Segoe UI Symbol" panose="020B0502040204020203" pitchFamily="34" charset="0"/>
              </a:rPr>
              <a:t>✕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”</a:t>
            </a:r>
            <a:r>
              <a:rPr lang="zh-CN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方正黑体_GBK" panose="03000509000000000000" pitchFamily="65" charset="-122"/>
                <a:cs typeface="Times New Roman" panose="02020603050405020304" pitchFamily="18" charset="0"/>
              </a:rPr>
              <a:t>。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Ben:I like noodles with tomatoes and eggs.I don’t like beef.I like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   cupcakes 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and </a:t>
            </a:r>
            <a:r>
              <a:rPr lang="en-US" altLang="zh-CN" sz="3200" dirty="0" smtClean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dumplings.What </a:t>
            </a: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about you,Mia and Ken?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Mia:I don’t like sushi.I like hot dogs and dumplings.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altLang="zh-CN" sz="3200" dirty="0">
                <a:solidFill>
                  <a:srgbClr val="000000"/>
                </a:solidFill>
                <a:latin typeface="Times New Roman" panose="02020603050405020304" pitchFamily="18" charset="0"/>
                <a:ea typeface="NEU-BZ" panose="02010600010101010101" pitchFamily="2" charset="-122"/>
                <a:cs typeface="Times New Roman" panose="02020603050405020304" pitchFamily="18" charset="0"/>
              </a:rPr>
              <a:t>Ken:I like dumplings,too.I don’t like hot dogs.I like sushi.</a:t>
            </a:r>
            <a:endParaRPr lang="zh-CN" altLang="zh-CN" sz="3200" dirty="0">
              <a:solidFill>
                <a:srgbClr val="000000"/>
              </a:solidFill>
              <a:latin typeface="NEU-BZ" panose="02010600010101010101" pitchFamily="2" charset="-122"/>
              <a:ea typeface="NEU-BZ" panose="0201060001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2553549"/>
              </p:ext>
            </p:extLst>
          </p:nvPr>
        </p:nvGraphicFramePr>
        <p:xfrm>
          <a:off x="775435" y="3861043"/>
          <a:ext cx="9581900" cy="2673948"/>
        </p:xfrm>
        <a:graphic>
          <a:graphicData uri="http://schemas.openxmlformats.org/drawingml/2006/table">
            <a:tbl>
              <a:tblPr firstRow="1" firstCol="1" bandRow="1"/>
              <a:tblGrid>
                <a:gridCol w="1127282"/>
                <a:gridCol w="1409103"/>
                <a:gridCol w="1409103"/>
                <a:gridCol w="1409103"/>
                <a:gridCol w="1409103"/>
                <a:gridCol w="1409103"/>
                <a:gridCol w="1409103"/>
              </a:tblGrid>
              <a:tr h="8746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7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7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37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37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37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37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37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370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76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Ben</a:t>
                      </a:r>
                      <a:endParaRPr lang="zh-CN" sz="37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7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7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7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7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7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7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76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Mia</a:t>
                      </a:r>
                      <a:endParaRPr lang="zh-CN" sz="37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7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7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7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7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7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7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76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3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Ken</a:t>
                      </a:r>
                      <a:endParaRPr lang="zh-CN" sz="37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7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7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70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7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7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zh-CN" sz="37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37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NEU-BZ" panose="02010600010101010101" pitchFamily="2" charset="-122"/>
                          <a:cs typeface="Times New Roman" panose="02020603050405020304" pitchFamily="18" charset="0"/>
                        </a:rPr>
                        <a:t> </a:t>
                      </a:r>
                      <a:endParaRPr lang="zh-CN" sz="3700" dirty="0">
                        <a:solidFill>
                          <a:srgbClr val="000000"/>
                        </a:solidFill>
                        <a:effectLst/>
                        <a:latin typeface="NEU-BZ" panose="02010600010101010101" pitchFamily="2" charset="-122"/>
                        <a:ea typeface="NEU-BZ" panose="0201060001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17945" marR="17945" marT="17945" marB="17945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30" name="image385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4757" y="3892003"/>
            <a:ext cx="907290" cy="7582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image386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941" y="3926072"/>
            <a:ext cx="861706" cy="72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image387.jpe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60" b="27149"/>
          <a:stretch/>
        </p:blipFill>
        <p:spPr bwMode="auto">
          <a:xfrm>
            <a:off x="4899027" y="4044462"/>
            <a:ext cx="1018196" cy="501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image388.jpe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0402" y="3908082"/>
            <a:ext cx="861706" cy="720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image389.jpe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0488" y="3928098"/>
            <a:ext cx="891269" cy="716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image390.jpe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21"/>
          <a:stretch/>
        </p:blipFill>
        <p:spPr bwMode="auto">
          <a:xfrm>
            <a:off x="9194722" y="3928098"/>
            <a:ext cx="918108" cy="716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2134757" y="4644249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9362538" y="4727182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7870777" y="5325151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1499B690-E21D-347D-9AB1-87F75D70FD4A}"/>
              </a:ext>
            </a:extLst>
          </p:cNvPr>
          <p:cNvSpPr txBox="1"/>
          <p:nvPr/>
        </p:nvSpPr>
        <p:spPr>
          <a:xfrm>
            <a:off x="6516762" y="5952457"/>
            <a:ext cx="582476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3400" dirty="0">
                <a:solidFill>
                  <a:srgbClr val="E72582"/>
                </a:solidFill>
                <a:effectLst/>
                <a:latin typeface="Calibri" panose="020F0502020204030204" pitchFamily="34" charset="0"/>
                <a:ea typeface="MS Gothic" panose="020B0609070205080204" pitchFamily="49" charset="-128"/>
                <a:cs typeface="MS Gothic" panose="020B0609070205080204" pitchFamily="49" charset="-128"/>
              </a:rPr>
              <a:t>✕</a:t>
            </a:r>
            <a:endParaRPr lang="zh-CN" altLang="en-US" sz="3400" dirty="0">
              <a:solidFill>
                <a:srgbClr val="E72582"/>
              </a:solidFill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3603338" y="462030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013591" y="4626664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5013591" y="5229622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6423844" y="5245381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4993991" y="581200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0EAB1CDB-0282-4D95-B563-8EE9A48023AE}"/>
              </a:ext>
            </a:extLst>
          </p:cNvPr>
          <p:cNvSpPr txBox="1"/>
          <p:nvPr/>
        </p:nvSpPr>
        <p:spPr>
          <a:xfrm>
            <a:off x="7801285" y="5822667"/>
            <a:ext cx="881680" cy="799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500" dirty="0">
                <a:solidFill>
                  <a:srgbClr val="E72582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√</a:t>
            </a:r>
            <a:endParaRPr lang="zh-CN" altLang="en-US" sz="4500" dirty="0">
              <a:solidFill>
                <a:srgbClr val="E7258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图片 5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" name="副标题 146"/>
          <p:cNvSpPr txBox="1"/>
          <p:nvPr>
            <p:custDataLst>
              <p:tags r:id="rId2"/>
            </p:custDataLst>
          </p:nvPr>
        </p:nvSpPr>
        <p:spPr>
          <a:xfrm>
            <a:off x="635" y="2189480"/>
            <a:ext cx="12197715" cy="998855"/>
          </a:xfrm>
          <a:prstGeom prst="rect">
            <a:avLst/>
          </a:prstGeom>
        </p:spPr>
        <p:txBody>
          <a:bodyPr vert="horz" lIns="90000" tIns="46800" rIns="90000" bIns="46800" rtlCol="0">
            <a:noAutofit/>
          </a:bodyPr>
          <a:lstStyle>
            <a:lvl1pPr marL="0" indent="0" algn="ctr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4572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sz="20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9144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3716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182880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zh-CN" altLang="en-US" sz="5000" b="1" dirty="0">
                <a:latin typeface="方正大标宋简体" panose="02000000000000000000" pitchFamily="2" charset="-122"/>
                <a:ea typeface="方正大标宋简体" panose="02000000000000000000" pitchFamily="2" charset="-122"/>
                <a:cs typeface="汉仪雅酷黑 95W" panose="020B0A04020202020204" charset="-122"/>
              </a:rPr>
              <a:t>谢谢观看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3435350" y="3136900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>
            <a:off x="3435350" y="2032635"/>
            <a:ext cx="5359400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圆角矩形 188"/>
          <p:cNvSpPr/>
          <p:nvPr/>
        </p:nvSpPr>
        <p:spPr>
          <a:xfrm>
            <a:off x="4648116" y="4135755"/>
            <a:ext cx="2933868" cy="400110"/>
          </a:xfrm>
          <a:prstGeom prst="roundRect">
            <a:avLst>
              <a:gd name="adj" fmla="val 50000"/>
            </a:avLst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4702644" y="4152516"/>
            <a:ext cx="2933868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bg1"/>
                </a:solidFill>
                <a:latin typeface="+mj-ea"/>
              </a:rPr>
              <a:t>外研社版</a:t>
            </a:r>
            <a:r>
              <a:rPr lang="en-US" altLang="zh-CN">
                <a:solidFill>
                  <a:schemeClr val="bg1"/>
                </a:solidFill>
                <a:latin typeface="+mj-ea"/>
              </a:rPr>
              <a:t> </a:t>
            </a:r>
            <a:r>
              <a:rPr lang="zh-CN" altLang="en-US">
                <a:solidFill>
                  <a:schemeClr val="bg1"/>
                </a:solidFill>
                <a:latin typeface="+mj-ea"/>
              </a:rPr>
              <a:t>三年级英语下册</a:t>
            </a:r>
            <a:endParaRPr lang="zh-CN" altLang="en-US" dirty="0">
              <a:solidFill>
                <a:schemeClr val="bg1"/>
              </a:solidFill>
              <a:latin typeface="+mj-ea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3015297" y="3188335"/>
            <a:ext cx="6161405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This is the last of the postings.</a:t>
            </a:r>
          </a:p>
          <a:p>
            <a:pPr algn="ctr" fontAlgn="auto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j-ea"/>
                <a:ea typeface="+mj-ea"/>
                <a:cs typeface="+mj-lt"/>
              </a:rPr>
              <a:t>Thank you for watching.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+mj-ea"/>
              <a:ea typeface="+mj-ea"/>
              <a:cs typeface="+mj-lt"/>
            </a:endParaRPr>
          </a:p>
        </p:txBody>
      </p:sp>
      <p:sp>
        <p:nvSpPr>
          <p:cNvPr id="65" name="矩形: 圆角 64"/>
          <p:cNvSpPr/>
          <p:nvPr/>
        </p:nvSpPr>
        <p:spPr>
          <a:xfrm>
            <a:off x="3435350" y="1619528"/>
            <a:ext cx="823201" cy="292550"/>
          </a:xfrm>
          <a:prstGeom prst="roundRect">
            <a:avLst/>
          </a:prstGeom>
          <a:solidFill>
            <a:srgbClr val="56BF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200"/>
              <a:t>同步练习</a:t>
            </a:r>
            <a:endParaRPr lang="zh-CN" altLang="en-US" sz="12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508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242</Words>
  <Application>Microsoft Office PowerPoint</Application>
  <PresentationFormat>宽屏</PresentationFormat>
  <Paragraphs>76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5" baseType="lpstr">
      <vt:lpstr>微软雅黑</vt:lpstr>
      <vt:lpstr>方正隶变_GBK</vt:lpstr>
      <vt:lpstr>MS Gothic</vt:lpstr>
      <vt:lpstr>楷体</vt:lpstr>
      <vt:lpstr>Wingdings</vt:lpstr>
      <vt:lpstr>NEU-BZ</vt:lpstr>
      <vt:lpstr>汉仪雅酷黑 95W</vt:lpstr>
      <vt:lpstr>宋体</vt:lpstr>
      <vt:lpstr>方正小标宋_GBK</vt:lpstr>
      <vt:lpstr>方正黑体_GBK</vt:lpstr>
      <vt:lpstr>Segoe UI Symbol</vt:lpstr>
      <vt:lpstr>Calibri</vt:lpstr>
      <vt:lpstr>方正书宋_GBK</vt:lpstr>
      <vt:lpstr>方正大标宋简体</vt:lpstr>
      <vt:lpstr>方正大标宋_GBK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63135</dc:creator>
  <cp:lastModifiedBy>Administrator</cp:lastModifiedBy>
  <cp:revision>232</cp:revision>
  <dcterms:created xsi:type="dcterms:W3CDTF">2019-06-19T02:08:00Z</dcterms:created>
  <dcterms:modified xsi:type="dcterms:W3CDTF">2026-03-13T07:19:03Z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2052-11.1.0.8838</vt:lpwstr>
  </property>
  <property fmtid="{D5CDD505-2E9C-101B-9397-08002B2CF9AE}" pid="3" name="ICV">
    <vt:lpwstr>0120116FAA4943239CF14053B68F4A85</vt:lpwstr>
  </property>
</Properties>
</file>