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2" r:id="rId5"/>
    <p:sldId id="531" r:id="rId6"/>
    <p:sldId id="532" r:id="rId7"/>
    <p:sldId id="523" r:id="rId8"/>
    <p:sldId id="524" r:id="rId9"/>
    <p:sldId id="427" r:id="rId10"/>
  </p:sldIdLst>
  <p:sldSz cx="12192000" cy="6858000"/>
  <p:notesSz cx="6858000" cy="9144000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方正大标宋_GBK" panose="03000509000000000000" pitchFamily="65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微软雅黑" panose="020B0503020204020204" pitchFamily="34" charset="-122"/>
      <p:regular r:id="rId20"/>
      <p:bold r:id="rId21"/>
    </p:embeddedFont>
    <p:embeddedFont>
      <p:font typeface="方正隶变_GBK" panose="03000509000000000000" pitchFamily="65" charset="-122"/>
      <p:regular r:id="rId22"/>
    </p:embeddedFont>
    <p:embeddedFont>
      <p:font typeface="方正大标宋简体" panose="02010600030101010101" charset="-122"/>
      <p:regular r:id="rId23"/>
    </p:embeddedFont>
    <p:embeddedFont>
      <p:font typeface="方正黑体_GBK" panose="03000509000000000000" pitchFamily="65" charset="-122"/>
      <p:regular r:id="rId24"/>
    </p:embeddedFont>
    <p:embeddedFont>
      <p:font typeface="方正小标宋_GBK" panose="03000509000000000000" pitchFamily="65" charset="-122"/>
      <p:regular r:id="rId25"/>
    </p:embeddedFont>
    <p:embeddedFont>
      <p:font typeface="方正书宋_GBK" panose="03000509000000000000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FFFFFF"/>
    <a:srgbClr val="56BFBE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tif"/><Relationship Id="rId4" Type="http://schemas.openxmlformats.org/officeDocument/2006/relationships/image" Target="../media/image7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四</a:t>
            </a: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课时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Fuel up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BC3404C6-58E1-48E0-9391-AFBABE0EA8C2}"/>
              </a:ext>
            </a:extLst>
          </p:cNvPr>
          <p:cNvSpPr/>
          <p:nvPr/>
        </p:nvSpPr>
        <p:spPr>
          <a:xfrm>
            <a:off x="566859" y="946671"/>
            <a:ext cx="10863141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一、圈出与所给字母发音相同的单词。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1.Ll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zoo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lion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look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zebra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2.Zz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Zack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come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stone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in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out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zoo</a:t>
            </a:r>
            <a:endParaRPr lang="zh-CN" altLang="zh-CN" sz="36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1EB43E4-9A1E-4F78-B70D-0DF67E61BE53}"/>
              </a:ext>
            </a:extLst>
          </p:cNvPr>
          <p:cNvSpPr/>
          <p:nvPr/>
        </p:nvSpPr>
        <p:spPr>
          <a:xfrm>
            <a:off x="2231472" y="2260121"/>
            <a:ext cx="9086385" cy="88852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93DCAF4B-7A67-4C74-9E3F-6C78237F0119}"/>
              </a:ext>
            </a:extLst>
          </p:cNvPr>
          <p:cNvSpPr/>
          <p:nvPr/>
        </p:nvSpPr>
        <p:spPr>
          <a:xfrm>
            <a:off x="2231472" y="3376438"/>
            <a:ext cx="9086385" cy="888521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2148BBA3-9E17-49C6-832B-F38BA3A9A03D}"/>
              </a:ext>
            </a:extLst>
          </p:cNvPr>
          <p:cNvSpPr/>
          <p:nvPr/>
        </p:nvSpPr>
        <p:spPr>
          <a:xfrm>
            <a:off x="3862647" y="2432650"/>
            <a:ext cx="942266" cy="56934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9A38CD1D-3B50-411F-85A6-9286865EB117}"/>
              </a:ext>
            </a:extLst>
          </p:cNvPr>
          <p:cNvSpPr/>
          <p:nvPr/>
        </p:nvSpPr>
        <p:spPr>
          <a:xfrm>
            <a:off x="2291853" y="3510254"/>
            <a:ext cx="1132833" cy="56934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2148BBA3-9E17-49C6-832B-F38BA3A9A03D}"/>
              </a:ext>
            </a:extLst>
          </p:cNvPr>
          <p:cNvSpPr/>
          <p:nvPr/>
        </p:nvSpPr>
        <p:spPr>
          <a:xfrm>
            <a:off x="5459316" y="2408527"/>
            <a:ext cx="1148518" cy="56934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2148BBA3-9E17-49C6-832B-F38BA3A9A03D}"/>
              </a:ext>
            </a:extLst>
          </p:cNvPr>
          <p:cNvSpPr/>
          <p:nvPr/>
        </p:nvSpPr>
        <p:spPr>
          <a:xfrm>
            <a:off x="10182934" y="3564869"/>
            <a:ext cx="942266" cy="569342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96F9FA6E-50EA-4ED0-B262-A1BFA0A38264}"/>
              </a:ext>
            </a:extLst>
          </p:cNvPr>
          <p:cNvSpPr/>
          <p:nvPr/>
        </p:nvSpPr>
        <p:spPr>
          <a:xfrm>
            <a:off x="692989" y="966421"/>
            <a:ext cx="10590362" cy="332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二、判断下面每组单词划线部分发音是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(S)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(D)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ebra      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)2.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ook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ion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)3.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ack	    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un         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)4.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ome	   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oe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)5.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et	    p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ay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)6.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ong	  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oad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B5C3236-6A05-45E0-80A2-551C326D3A8A}"/>
              </a:ext>
            </a:extLst>
          </p:cNvPr>
          <p:cNvSpPr/>
          <p:nvPr/>
        </p:nvSpPr>
        <p:spPr>
          <a:xfrm>
            <a:off x="1187698" y="198083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CC22CB3-C631-446E-A668-73670BC41CE0}"/>
              </a:ext>
            </a:extLst>
          </p:cNvPr>
          <p:cNvSpPr/>
          <p:nvPr/>
        </p:nvSpPr>
        <p:spPr>
          <a:xfrm>
            <a:off x="6096000" y="1980833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93AC960-CFD2-4E71-872B-257C31B7E1E1}"/>
              </a:ext>
            </a:extLst>
          </p:cNvPr>
          <p:cNvSpPr/>
          <p:nvPr/>
        </p:nvSpPr>
        <p:spPr>
          <a:xfrm>
            <a:off x="1187698" y="279630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EE6DC00-2AA1-4154-ACBF-CD0173BD2CD3}"/>
              </a:ext>
            </a:extLst>
          </p:cNvPr>
          <p:cNvSpPr/>
          <p:nvPr/>
        </p:nvSpPr>
        <p:spPr>
          <a:xfrm>
            <a:off x="6096000" y="283856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0307AAD-939A-4969-8146-3B2F71E8919E}"/>
              </a:ext>
            </a:extLst>
          </p:cNvPr>
          <p:cNvSpPr/>
          <p:nvPr/>
        </p:nvSpPr>
        <p:spPr>
          <a:xfrm>
            <a:off x="1187698" y="3654390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3DE95F79-1E56-4012-A15A-F766086E0260}"/>
              </a:ext>
            </a:extLst>
          </p:cNvPr>
          <p:cNvSpPr/>
          <p:nvPr/>
        </p:nvSpPr>
        <p:spPr>
          <a:xfrm>
            <a:off x="6096000" y="364157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57C154C-7627-4C85-8BC8-ED5EE068E553}"/>
              </a:ext>
            </a:extLst>
          </p:cNvPr>
          <p:cNvSpPr/>
          <p:nvPr/>
        </p:nvSpPr>
        <p:spPr>
          <a:xfrm>
            <a:off x="615350" y="861094"/>
            <a:ext cx="1082327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根据句意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选择合适的单词补全句子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把其序号填在横线上。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A.blue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B.panda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C.green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D.black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E.white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F.tiger	G.lion	 H.elephant	I.brown    J.ostrich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1.I can see many colours.I see purple,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F8A6BCB-8C1E-495E-A69E-6D1C1308E6FF}"/>
              </a:ext>
            </a:extLst>
          </p:cNvPr>
          <p:cNvSpPr/>
          <p:nvPr/>
        </p:nvSpPr>
        <p:spPr>
          <a:xfrm>
            <a:off x="603849" y="2682815"/>
            <a:ext cx="10196423" cy="15009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5895A0E-D735-4EC5-B19B-91AEEB668CA7}"/>
              </a:ext>
            </a:extLst>
          </p:cNvPr>
          <p:cNvSpPr/>
          <p:nvPr/>
        </p:nvSpPr>
        <p:spPr>
          <a:xfrm>
            <a:off x="7873534" y="429871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615DF74-E087-4A9F-8A3A-5036946863B3}"/>
              </a:ext>
            </a:extLst>
          </p:cNvPr>
          <p:cNvSpPr/>
          <p:nvPr/>
        </p:nvSpPr>
        <p:spPr>
          <a:xfrm>
            <a:off x="9310999" y="429871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10CD443-BC9E-4A73-ACB4-039A4E7432A2}"/>
              </a:ext>
            </a:extLst>
          </p:cNvPr>
          <p:cNvSpPr/>
          <p:nvPr/>
        </p:nvSpPr>
        <p:spPr>
          <a:xfrm>
            <a:off x="1147353" y="51459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A564714-37BD-403A-A3A1-C0AFC3C5F7BF}"/>
              </a:ext>
            </a:extLst>
          </p:cNvPr>
          <p:cNvSpPr/>
          <p:nvPr/>
        </p:nvSpPr>
        <p:spPr>
          <a:xfrm>
            <a:off x="2708611" y="510332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24548D3D-A633-4C6D-A0E4-CBD2449064E1}"/>
              </a:ext>
            </a:extLst>
          </p:cNvPr>
          <p:cNvSpPr/>
          <p:nvPr/>
        </p:nvSpPr>
        <p:spPr>
          <a:xfrm>
            <a:off x="4769298" y="5103325"/>
            <a:ext cx="364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57C154C-7627-4C85-8BC8-ED5EE068E553}"/>
              </a:ext>
            </a:extLst>
          </p:cNvPr>
          <p:cNvSpPr/>
          <p:nvPr/>
        </p:nvSpPr>
        <p:spPr>
          <a:xfrm>
            <a:off x="615350" y="861094"/>
            <a:ext cx="10823275" cy="332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A.blue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B.panda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C.green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D.black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E.white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F.tiger	G.lion	 H.elephant	I.brown    J.ostrich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2.I can see many animals.I see a monkey,a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,an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and an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0F8A6BCB-8C1E-495E-A69E-6D1C1308E6FF}"/>
              </a:ext>
            </a:extLst>
          </p:cNvPr>
          <p:cNvSpPr/>
          <p:nvPr/>
        </p:nvSpPr>
        <p:spPr>
          <a:xfrm>
            <a:off x="649854" y="951675"/>
            <a:ext cx="10196423" cy="1500996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95B945D-77C6-4CB7-B1A7-C7E7D89358D4}"/>
              </a:ext>
            </a:extLst>
          </p:cNvPr>
          <p:cNvSpPr/>
          <p:nvPr/>
        </p:nvSpPr>
        <p:spPr>
          <a:xfrm>
            <a:off x="8924312" y="267129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80DB35D8-2711-4784-A151-D0F806AB03FF}"/>
              </a:ext>
            </a:extLst>
          </p:cNvPr>
          <p:cNvSpPr/>
          <p:nvPr/>
        </p:nvSpPr>
        <p:spPr>
          <a:xfrm>
            <a:off x="1076912" y="3467215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02FDA9B-8123-4EC5-A3FB-9BF7F5C15DDF}"/>
              </a:ext>
            </a:extLst>
          </p:cNvPr>
          <p:cNvSpPr/>
          <p:nvPr/>
        </p:nvSpPr>
        <p:spPr>
          <a:xfrm>
            <a:off x="2611384" y="3467214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17525397-BB5F-478B-A804-42F69D3290A2}"/>
              </a:ext>
            </a:extLst>
          </p:cNvPr>
          <p:cNvSpPr/>
          <p:nvPr/>
        </p:nvSpPr>
        <p:spPr>
          <a:xfrm>
            <a:off x="4222801" y="3467214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AAFF4E2-CC8D-4CDD-AE92-7A5BE311EFE9}"/>
              </a:ext>
            </a:extLst>
          </p:cNvPr>
          <p:cNvSpPr/>
          <p:nvPr/>
        </p:nvSpPr>
        <p:spPr>
          <a:xfrm>
            <a:off x="6592944" y="346721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67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437506" y="946407"/>
            <a:ext cx="113169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四、中华文化知多少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将下列图片与对应的英文表达连线。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647273"/>
            <a:ext cx="11077862" cy="3007850"/>
          </a:xfrm>
          <a:prstGeom prst="rect">
            <a:avLst/>
          </a:prstGeom>
        </p:spPr>
      </p:pic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1877486" y="2838380"/>
            <a:ext cx="5636122" cy="143169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>
            <a:off x="4386247" y="2971800"/>
            <a:ext cx="5905066" cy="12982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1621766" y="2971800"/>
            <a:ext cx="6080646" cy="1298275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DC00B431-AEA9-CF67-4DCE-3DA54EDAEDF1}"/>
              </a:ext>
            </a:extLst>
          </p:cNvPr>
          <p:cNvCxnSpPr/>
          <p:nvPr/>
        </p:nvCxnSpPr>
        <p:spPr>
          <a:xfrm flipH="1">
            <a:off x="4695547" y="3163737"/>
            <a:ext cx="5973375" cy="1106338"/>
          </a:xfrm>
          <a:prstGeom prst="line">
            <a:avLst/>
          </a:prstGeom>
          <a:ln w="28575">
            <a:solidFill>
              <a:srgbClr val="E72582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29776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90A616E-2ECF-4BD7-B2A3-DABC4FD49E5C}"/>
              </a:ext>
            </a:extLst>
          </p:cNvPr>
          <p:cNvSpPr/>
          <p:nvPr/>
        </p:nvSpPr>
        <p:spPr>
          <a:xfrm>
            <a:off x="554967" y="894651"/>
            <a:ext cx="10564484" cy="4356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五、根据图片提示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仿照示例写对话。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:A:What is it?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B:It’s a bear.What are they?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A:They’re monkeys.</a:t>
            </a:r>
            <a:r>
              <a:rPr lang="zh-CN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zh-CN" altLang="en-US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image29.jpeg">
            <a:extLst>
              <a:ext uri="{FF2B5EF4-FFF2-40B4-BE49-F238E27FC236}">
                <a16:creationId xmlns:a16="http://schemas.microsoft.com/office/drawing/2014/main" xmlns="" id="{9F92EB15-C45F-4106-9DDC-D2E6A21567A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090285" y="1910682"/>
            <a:ext cx="1870567" cy="1612283"/>
          </a:xfrm>
          <a:prstGeom prst="rect">
            <a:avLst/>
          </a:prstGeom>
        </p:spPr>
      </p:pic>
      <p:pic>
        <p:nvPicPr>
          <p:cNvPr id="9" name="image30.jpeg">
            <a:extLst>
              <a:ext uri="{FF2B5EF4-FFF2-40B4-BE49-F238E27FC236}">
                <a16:creationId xmlns:a16="http://schemas.microsoft.com/office/drawing/2014/main" xmlns="" id="{7C24DD1A-49F9-47A1-B572-6D8C28BA988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960852" y="3601438"/>
            <a:ext cx="2004204" cy="17036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2085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D97F1C8-449F-4E32-9B8F-B5CF6D4B96EC}"/>
              </a:ext>
            </a:extLst>
          </p:cNvPr>
          <p:cNvSpPr/>
          <p:nvPr/>
        </p:nvSpPr>
        <p:spPr>
          <a:xfrm>
            <a:off x="606725" y="920790"/>
            <a:ext cx="10210800" cy="3241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A: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B: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</a:p>
          <a:p>
            <a:pPr>
              <a:lnSpc>
                <a:spcPct val="200000"/>
              </a:lnSpc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A: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</a:t>
            </a:r>
            <a:r>
              <a:rPr lang="en-US" altLang="zh-CN" sz="3600" u="sng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endParaRPr lang="zh-CN" altLang="en-US" sz="3600">
              <a:solidFill>
                <a:srgbClr val="FFFFFF"/>
              </a:solidFill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AD1DBBE-B7E7-4D83-B56C-0E8439A979A4}"/>
              </a:ext>
            </a:extLst>
          </p:cNvPr>
          <p:cNvSpPr/>
          <p:nvPr/>
        </p:nvSpPr>
        <p:spPr>
          <a:xfrm>
            <a:off x="1554571" y="1238957"/>
            <a:ext cx="2441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it</a:t>
            </a:r>
            <a:r>
              <a:rPr lang="zh-CN" altLang="en-US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？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70C3E1A-83BD-45F8-9FFB-2063EECA3A37}"/>
              </a:ext>
            </a:extLst>
          </p:cNvPr>
          <p:cNvSpPr/>
          <p:nvPr/>
        </p:nvSpPr>
        <p:spPr>
          <a:xfrm>
            <a:off x="1255675" y="2280576"/>
            <a:ext cx="54811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It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 a panda.What are they</a:t>
            </a:r>
            <a:r>
              <a:rPr lang="zh-CN" altLang="en-US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5F52425-1FD4-4A99-871A-B4ECBDF57595}"/>
              </a:ext>
            </a:extLst>
          </p:cNvPr>
          <p:cNvSpPr/>
          <p:nvPr/>
        </p:nvSpPr>
        <p:spPr>
          <a:xfrm>
            <a:off x="1554571" y="3421046"/>
            <a:ext cx="32367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re lions.</a:t>
            </a:r>
            <a:r>
              <a:rPr lang="zh-CN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10" name="image31.jpeg">
            <a:extLst>
              <a:ext uri="{FF2B5EF4-FFF2-40B4-BE49-F238E27FC236}">
                <a16:creationId xmlns:a16="http://schemas.microsoft.com/office/drawing/2014/main" xmlns="" id="{A0A33C28-7F88-4E8D-B4F1-B506F32C03C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4944110" y="889630"/>
            <a:ext cx="1447812" cy="1447812"/>
          </a:xfrm>
          <a:prstGeom prst="rect">
            <a:avLst/>
          </a:prstGeom>
        </p:spPr>
      </p:pic>
      <p:pic>
        <p:nvPicPr>
          <p:cNvPr id="11" name="image32.jpeg">
            <a:extLst>
              <a:ext uri="{FF2B5EF4-FFF2-40B4-BE49-F238E27FC236}">
                <a16:creationId xmlns:a16="http://schemas.microsoft.com/office/drawing/2014/main" xmlns="" id="{4B1714F7-453A-4A2D-BA6D-C1C116517DF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7343580" y="2440112"/>
            <a:ext cx="1874401" cy="16272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725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271</Words>
  <Application>Microsoft Office PowerPoint</Application>
  <PresentationFormat>宽屏</PresentationFormat>
  <Paragraphs>66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Calibri</vt:lpstr>
      <vt:lpstr>方正大标宋_GBK</vt:lpstr>
      <vt:lpstr>Arial</vt:lpstr>
      <vt:lpstr>Times New Roman</vt:lpstr>
      <vt:lpstr>NEU-BZ</vt:lpstr>
      <vt:lpstr>汉仪雅酷黑 95W</vt:lpstr>
      <vt:lpstr>微软雅黑</vt:lpstr>
      <vt:lpstr>方正隶变_GBK</vt:lpstr>
      <vt:lpstr>方正大标宋简体</vt:lpstr>
      <vt:lpstr>方正黑体_GBK</vt:lpstr>
      <vt:lpstr>Wingdings</vt:lpstr>
      <vt:lpstr>方正小标宋_GBK</vt:lpstr>
      <vt:lpstr>方正书宋_GBK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231</cp:revision>
  <dcterms:created xsi:type="dcterms:W3CDTF">2019-06-19T02:08:00Z</dcterms:created>
  <dcterms:modified xsi:type="dcterms:W3CDTF">2026-02-26T08:11:46Z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