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6" r:id="rId4"/>
    <p:sldId id="520" r:id="rId5"/>
    <p:sldId id="521" r:id="rId6"/>
    <p:sldId id="522" r:id="rId7"/>
    <p:sldId id="523" r:id="rId8"/>
    <p:sldId id="525" r:id="rId9"/>
    <p:sldId id="427" r:id="rId10"/>
  </p:sldIdLst>
  <p:sldSz cx="12192000" cy="6858000"/>
  <p:notesSz cx="6858000" cy="9144000"/>
  <p:embeddedFontLst>
    <p:embeddedFont>
      <p:font typeface="微软雅黑" panose="020B0503020204020204" pitchFamily="34" charset="-122"/>
      <p:regular r:id="rId11"/>
      <p:bold r:id="rId12"/>
    </p:embeddedFont>
    <p:embeddedFont>
      <p:font typeface="方正小标宋_GBK" panose="03000509000000000000" pitchFamily="65" charset="-122"/>
      <p:regular r:id="rId13"/>
    </p:embeddedFont>
    <p:embeddedFont>
      <p:font typeface="方正隶变_GBK" panose="03000509000000000000" pitchFamily="65" charset="-122"/>
      <p:regular r:id="rId14"/>
    </p:embeddedFont>
    <p:embeddedFont>
      <p:font typeface="Calibri" panose="020F0502020204030204" pitchFamily="34" charset="0"/>
      <p:regular r:id="rId15"/>
      <p:bold r:id="rId16"/>
      <p:italic r:id="rId17"/>
      <p:boldItalic r:id="rId18"/>
    </p:embeddedFont>
    <p:embeddedFont>
      <p:font typeface="方正黑体_GBK" panose="03000509000000000000" pitchFamily="65" charset="-122"/>
      <p:regular r:id="rId19"/>
    </p:embeddedFont>
    <p:embeddedFont>
      <p:font typeface="方正大标宋简体" panose="02010600030101010101" charset="-122"/>
      <p:regular r:id="rId2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5.t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r>
              <a:rPr lang="zh-CN" altLang="zh-CN" sz="6000"/>
              <a:t>第三课时 </a:t>
            </a:r>
            <a:r>
              <a:rPr lang="en-US" altLang="zh-CN" sz="6000"/>
              <a:t>Speed up </a:t>
            </a:r>
            <a:endParaRPr lang="zh-CN" altLang="zh-CN" sz="6000"/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F20EF453-6976-4ABF-BF4A-7C2F88145559}"/>
              </a:ext>
            </a:extLst>
          </p:cNvPr>
          <p:cNvSpPr/>
          <p:nvPr/>
        </p:nvSpPr>
        <p:spPr>
          <a:xfrm>
            <a:off x="580844" y="822566"/>
            <a:ext cx="10607615" cy="48911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2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根据句意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选择合适的单词补全句子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zh-CN" sz="32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把编号写在横线上。</a:t>
            </a:r>
            <a:endParaRPr lang="zh-CN" altLang="zh-CN" sz="32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B.asking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D.hobby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E.about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Fabre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questions.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likes learning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likes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photos of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friends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 are photos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family.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C48E487-DA8E-4DCB-B9E8-4D2A7D96F192}"/>
              </a:ext>
            </a:extLst>
          </p:cNvPr>
          <p:cNvSpPr/>
          <p:nvPr/>
        </p:nvSpPr>
        <p:spPr>
          <a:xfrm>
            <a:off x="932042" y="1767945"/>
            <a:ext cx="10153290" cy="6062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3C7CC0D1-320D-4AE0-9475-CAC03C1188A6}"/>
              </a:ext>
            </a:extLst>
          </p:cNvPr>
          <p:cNvSpPr/>
          <p:nvPr/>
        </p:nvSpPr>
        <p:spPr>
          <a:xfrm>
            <a:off x="3554179" y="2514926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60C03E4-FC5E-4996-9126-61FF3E428DE9}"/>
              </a:ext>
            </a:extLst>
          </p:cNvPr>
          <p:cNvSpPr/>
          <p:nvPr/>
        </p:nvSpPr>
        <p:spPr>
          <a:xfrm>
            <a:off x="4573605" y="33311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78E7395-C1E1-4CD5-BDDE-93ECEB4BAB74}"/>
              </a:ext>
            </a:extLst>
          </p:cNvPr>
          <p:cNvSpPr/>
          <p:nvPr/>
        </p:nvSpPr>
        <p:spPr>
          <a:xfrm>
            <a:off x="6096000" y="419328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0F2DF4F-AA0E-4D53-BF02-035553ED3F1B}"/>
              </a:ext>
            </a:extLst>
          </p:cNvPr>
          <p:cNvSpPr/>
          <p:nvPr/>
        </p:nvSpPr>
        <p:spPr>
          <a:xfrm>
            <a:off x="4419598" y="496554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0" name="矩形 9"/>
          <p:cNvSpPr/>
          <p:nvPr/>
        </p:nvSpPr>
        <p:spPr>
          <a:xfrm>
            <a:off x="586363" y="2456442"/>
            <a:ext cx="4608954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200000"/>
              </a:lnSpc>
            </a:pPr>
            <a:r>
              <a:rPr lang="en-US" altLang="zh-CN" sz="36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you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</a:t>
            </a:r>
            <a:r>
              <a:rPr lang="zh-CN" altLang="zh-CN" sz="3600" u="sng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 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D997A1A-C15E-45DD-9451-337ABBD698CA}"/>
              </a:ext>
            </a:extLst>
          </p:cNvPr>
          <p:cNvSpPr/>
          <p:nvPr/>
        </p:nvSpPr>
        <p:spPr>
          <a:xfrm>
            <a:off x="3676863" y="2790245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378412" y="391647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 dirty="0">
              <a:solidFill>
                <a:srgbClr val="E72582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30461" y="1459203"/>
            <a:ext cx="103310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A.of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B.asking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C.his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D.hobby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E.about</a:t>
            </a:r>
            <a:r>
              <a:rPr lang="zh-CN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these</a:t>
            </a:r>
            <a:endParaRPr lang="zh-CN" altLang="zh-CN" sz="36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C48E487-DA8E-4DCB-B9E8-4D2A7D96F192}"/>
              </a:ext>
            </a:extLst>
          </p:cNvPr>
          <p:cNvSpPr/>
          <p:nvPr/>
        </p:nvSpPr>
        <p:spPr>
          <a:xfrm>
            <a:off x="956865" y="1499327"/>
            <a:ext cx="10153290" cy="60620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202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/>
          <p:cNvSpPr/>
          <p:nvPr/>
        </p:nvSpPr>
        <p:spPr>
          <a:xfrm>
            <a:off x="505460" y="841079"/>
            <a:ext cx="11117972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二、读句子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选择正确的单词填空。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可重复使用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A.like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B.likes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1.We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2.She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grapes.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3.They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animals.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4.Tigers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meat.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5.I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dumplings.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6.Sam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zebras.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7.He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milk.	</a:t>
            </a:r>
            <a:endParaRPr lang="en-US" altLang="zh-CN" sz="3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8.Amy and Lingling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400" u="sng" dirty="0" smtClean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pink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0411" y="4923647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40411" y="2584594"/>
            <a:ext cx="583814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 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47722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76280" y="2584594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676280" y="334638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676280" y="4125011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028388" y="413501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65747" y="5712276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4" grpId="0"/>
      <p:bldP spid="16" grpId="0"/>
      <p:bldP spid="17" grpId="0"/>
      <p:bldP spid="18" grpId="0"/>
      <p:bldP spid="1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A33C21E4-EE69-4708-AC0F-4DE692CE7183}"/>
              </a:ext>
            </a:extLst>
          </p:cNvPr>
          <p:cNvSpPr/>
          <p:nvPr/>
        </p:nvSpPr>
        <p:spPr>
          <a:xfrm>
            <a:off x="589472" y="946407"/>
            <a:ext cx="10831902" cy="3311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三、根据图片或提示词填空。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My brother likes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(learn)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about animals.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Keke likes asking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in class.</a:t>
            </a:r>
            <a:endParaRPr lang="zh-CN" altLang="en-US" sz="36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E2BD891-2024-4F34-97A1-D742EDDF03FF}"/>
              </a:ext>
            </a:extLst>
          </p:cNvPr>
          <p:cNvSpPr/>
          <p:nvPr/>
        </p:nvSpPr>
        <p:spPr>
          <a:xfrm>
            <a:off x="4291619" y="1893641"/>
            <a:ext cx="169790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learning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8D4DE25-0D39-4F83-B6CB-BEF947385D89}"/>
              </a:ext>
            </a:extLst>
          </p:cNvPr>
          <p:cNvSpPr/>
          <p:nvPr/>
        </p:nvSpPr>
        <p:spPr>
          <a:xfrm>
            <a:off x="4407039" y="3492346"/>
            <a:ext cx="19287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questions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9" name="image167.jpeg">
            <a:extLst>
              <a:ext uri="{FF2B5EF4-FFF2-40B4-BE49-F238E27FC236}">
                <a16:creationId xmlns:a16="http://schemas.microsoft.com/office/drawing/2014/main" xmlns="" id="{832A4C9E-8189-463E-BBB9-38C961366E40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8054043" y="3077867"/>
            <a:ext cx="1895314" cy="15061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2AE7972-ECB2-4E07-AA85-EFEAAC12E8CB}"/>
              </a:ext>
            </a:extLst>
          </p:cNvPr>
          <p:cNvSpPr/>
          <p:nvPr/>
        </p:nvSpPr>
        <p:spPr>
          <a:xfrm>
            <a:off x="522712" y="871799"/>
            <a:ext cx="10771518" cy="24801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Fabre likes watching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(insect).  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This is Tony.He likes animlas and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. </a:t>
            </a:r>
            <a:endParaRPr lang="zh-CN" altLang="en-US" sz="360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0EF2DC4-0795-4228-935B-4033F149C40A}"/>
              </a:ext>
            </a:extLst>
          </p:cNvPr>
          <p:cNvSpPr/>
          <p:nvPr/>
        </p:nvSpPr>
        <p:spPr>
          <a:xfrm>
            <a:off x="4961910" y="986615"/>
            <a:ext cx="14414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insects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9283C39-2894-47FB-ADA4-7DA2BE3F9EB7}"/>
              </a:ext>
            </a:extLst>
          </p:cNvPr>
          <p:cNvSpPr/>
          <p:nvPr/>
        </p:nvSpPr>
        <p:spPr>
          <a:xfrm>
            <a:off x="7448950" y="2609218"/>
            <a:ext cx="12875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plants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pic>
        <p:nvPicPr>
          <p:cNvPr id="9" name="image168.jpeg">
            <a:extLst>
              <a:ext uri="{FF2B5EF4-FFF2-40B4-BE49-F238E27FC236}">
                <a16:creationId xmlns:a16="http://schemas.microsoft.com/office/drawing/2014/main" xmlns="" id="{1CC26C70-FECB-438F-A931-65F87B433259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9407542" y="2192368"/>
            <a:ext cx="1886688" cy="130557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54B6F96-4F78-4FA3-BEA5-B4FBD2CA54B9}"/>
              </a:ext>
            </a:extLst>
          </p:cNvPr>
          <p:cNvSpPr/>
          <p:nvPr/>
        </p:nvSpPr>
        <p:spPr>
          <a:xfrm>
            <a:off x="569908" y="966421"/>
            <a:ext cx="58400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四、读一读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完成下列任务。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0664C76-2DB1-44CA-A156-77D0947EB00B}"/>
              </a:ext>
            </a:extLst>
          </p:cNvPr>
          <p:cNvSpPr/>
          <p:nvPr/>
        </p:nvSpPr>
        <p:spPr>
          <a:xfrm>
            <a:off x="740398" y="4321448"/>
            <a:ext cx="10154764" cy="24857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根据表格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判断句子正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误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Lanlan likes reading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Lingling likes watching insects.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365FF051-7ACB-4A3A-91D7-CFEECA9FF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137724"/>
              </p:ext>
            </p:extLst>
          </p:nvPr>
        </p:nvGraphicFramePr>
        <p:xfrm>
          <a:off x="956865" y="1612752"/>
          <a:ext cx="8843213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2439507">
                  <a:extLst>
                    <a:ext uri="{9D8B030D-6E8A-4147-A177-3AD203B41FA5}">
                      <a16:colId xmlns:a16="http://schemas.microsoft.com/office/drawing/2014/main" xmlns="" val="661141815"/>
                    </a:ext>
                  </a:extLst>
                </a:gridCol>
                <a:gridCol w="6403706">
                  <a:extLst>
                    <a:ext uri="{9D8B030D-6E8A-4147-A177-3AD203B41FA5}">
                      <a16:colId xmlns:a16="http://schemas.microsoft.com/office/drawing/2014/main" xmlns="" val="3233622366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Hobbies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114795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Lanlan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 books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42039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Lingling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 about animals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457293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Kelly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 insects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205941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taking photos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1044627"/>
                  </a:ext>
                </a:extLst>
              </a:tr>
            </a:tbl>
          </a:graphicData>
        </a:graphic>
      </p:graphicFrame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080229D1-B6DE-4D32-AF41-AF5A18A0F512}"/>
              </a:ext>
            </a:extLst>
          </p:cNvPr>
          <p:cNvSpPr/>
          <p:nvPr/>
        </p:nvSpPr>
        <p:spPr>
          <a:xfrm>
            <a:off x="1296838" y="535184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65CFDDA-0F45-45EC-8532-26679ADD23AE}"/>
              </a:ext>
            </a:extLst>
          </p:cNvPr>
          <p:cNvSpPr/>
          <p:nvPr/>
        </p:nvSpPr>
        <p:spPr>
          <a:xfrm>
            <a:off x="1309662" y="6160862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0664C76-2DB1-44CA-A156-77D0947EB00B}"/>
              </a:ext>
            </a:extLst>
          </p:cNvPr>
          <p:cNvSpPr/>
          <p:nvPr/>
        </p:nvSpPr>
        <p:spPr>
          <a:xfrm>
            <a:off x="818842" y="3884130"/>
            <a:ext cx="10154764" cy="24904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Kelly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hobby is learning about animals.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任务二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: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根据表格内容填空。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365FF051-7ACB-4A3A-91D7-CFEECA9FF2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5908497"/>
              </p:ext>
            </p:extLst>
          </p:nvPr>
        </p:nvGraphicFramePr>
        <p:xfrm>
          <a:off x="818842" y="1001012"/>
          <a:ext cx="8843213" cy="2743200"/>
        </p:xfrm>
        <a:graphic>
          <a:graphicData uri="http://schemas.openxmlformats.org/drawingml/2006/table">
            <a:tbl>
              <a:tblPr firstRow="1" firstCol="1" bandRow="1"/>
              <a:tblGrid>
                <a:gridCol w="2439507">
                  <a:extLst>
                    <a:ext uri="{9D8B030D-6E8A-4147-A177-3AD203B41FA5}">
                      <a16:colId xmlns:a16="http://schemas.microsoft.com/office/drawing/2014/main" xmlns="" val="661141815"/>
                    </a:ext>
                  </a:extLst>
                </a:gridCol>
                <a:gridCol w="6403706">
                  <a:extLst>
                    <a:ext uri="{9D8B030D-6E8A-4147-A177-3AD203B41FA5}">
                      <a16:colId xmlns:a16="http://schemas.microsoft.com/office/drawing/2014/main" xmlns="" val="3233622366"/>
                    </a:ext>
                  </a:extLst>
                </a:gridCol>
              </a:tblGrid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Names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 b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Hobbies</a:t>
                      </a:r>
                      <a:endParaRPr lang="zh-CN" sz="3600" b="1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131147957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Lanlan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reading books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4203900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Lingling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learning about animals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84572932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Kelly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watching insects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072059410"/>
                  </a:ext>
                </a:extLst>
              </a:tr>
              <a:tr h="1778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taking photos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211044627"/>
                  </a:ext>
                </a:extLst>
              </a:tr>
            </a:tbl>
          </a:graphicData>
        </a:graphic>
      </p:graphicFrame>
      <p:sp>
        <p:nvSpPr>
          <p:cNvPr id="8" name="矩形 7">
            <a:extLst>
              <a:ext uri="{FF2B5EF4-FFF2-40B4-BE49-F238E27FC236}">
                <a16:creationId xmlns:a16="http://schemas.microsoft.com/office/drawing/2014/main" xmlns="" id="{D1FD0A41-94D2-49A2-8181-3E9C1F7A628A}"/>
              </a:ext>
            </a:extLst>
          </p:cNvPr>
          <p:cNvSpPr/>
          <p:nvPr/>
        </p:nvSpPr>
        <p:spPr>
          <a:xfrm>
            <a:off x="1322007" y="4095626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4E258ACB-D0C6-411D-9766-1BE0E0E47703}"/>
              </a:ext>
            </a:extLst>
          </p:cNvPr>
          <p:cNvSpPr/>
          <p:nvPr/>
        </p:nvSpPr>
        <p:spPr>
          <a:xfrm>
            <a:off x="2145208" y="5644444"/>
            <a:ext cx="105670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likes</a:t>
            </a:r>
            <a:endParaRPr lang="zh-CN" altLang="en-US" sz="3600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EB2C575-FDA1-441C-948B-AB44A2BD8B5B}"/>
              </a:ext>
            </a:extLst>
          </p:cNvPr>
          <p:cNvSpPr/>
          <p:nvPr/>
        </p:nvSpPr>
        <p:spPr>
          <a:xfrm>
            <a:off x="3797647" y="5644444"/>
            <a:ext cx="13388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taking</a:t>
            </a:r>
            <a:endParaRPr lang="zh-CN" altLang="en-US" sz="360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7972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306</Words>
  <Application>Microsoft Office PowerPoint</Application>
  <PresentationFormat>宽屏</PresentationFormat>
  <Paragraphs>96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1" baseType="lpstr">
      <vt:lpstr>微软雅黑</vt:lpstr>
      <vt:lpstr>汉仪雅酷黑 95W</vt:lpstr>
      <vt:lpstr>方正小标宋_GBK</vt:lpstr>
      <vt:lpstr>Arial</vt:lpstr>
      <vt:lpstr>Wingdings</vt:lpstr>
      <vt:lpstr>方正隶变_GBK</vt:lpstr>
      <vt:lpstr>Times New Roman</vt:lpstr>
      <vt:lpstr>Calibri</vt:lpstr>
      <vt:lpstr>方正黑体_GBK</vt:lpstr>
      <vt:lpstr>方正大标宋简体</vt:lpstr>
      <vt:lpstr>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230</cp:revision>
  <dcterms:created xsi:type="dcterms:W3CDTF">2019-06-19T02:08:00Z</dcterms:created>
  <dcterms:modified xsi:type="dcterms:W3CDTF">2026-03-21T00:23:14Z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