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14" r:id="rId2"/>
    <p:sldId id="506" r:id="rId3"/>
    <p:sldId id="507" r:id="rId4"/>
    <p:sldId id="508" r:id="rId5"/>
    <p:sldId id="515" r:id="rId6"/>
    <p:sldId id="427" r:id="rId7"/>
  </p:sldIdLst>
  <p:sldSz cx="12192000" cy="6858000"/>
  <p:notesSz cx="6858000" cy="9144000"/>
  <p:embeddedFontLst>
    <p:embeddedFont>
      <p:font typeface="方正书宋_GBK" pitchFamily="65" charset="-122"/>
      <p:regular r:id="rId8"/>
    </p:embeddedFont>
    <p:embeddedFont>
      <p:font typeface="微软雅黑" pitchFamily="34" charset="-122"/>
      <p:regular r:id="rId9"/>
      <p:bold r:id="rId10"/>
    </p:embeddedFont>
    <p:embeddedFont>
      <p:font typeface="方正大标宋_GBK" pitchFamily="65" charset="-122"/>
      <p:regular r:id="rId11"/>
    </p:embeddedFont>
    <p:embeddedFont>
      <p:font typeface="方正小标宋_GBK" pitchFamily="65" charset="-122"/>
      <p:regular r:id="rId12"/>
    </p:embeddedFont>
    <p:embeddedFont>
      <p:font typeface="NEU-BZ" pitchFamily="2" charset="-122"/>
      <p:regular r:id="rId13"/>
      <p:bold r:id="rId14"/>
      <p:italic r:id="rId15"/>
      <p:boldItalic r:id="rId16"/>
    </p:embeddedFont>
    <p:embeddedFont>
      <p:font typeface="方正大标宋简体" charset="-122"/>
      <p:regular r:id="rId17"/>
    </p:embeddedFont>
    <p:embeddedFont>
      <p:font typeface="方正隶变_GBK" pitchFamily="65" charset="-122"/>
      <p:regular r:id="rId18"/>
    </p:embeddedFont>
    <p:embeddedFont>
      <p:font typeface="方正黑体_GBK" pitchFamily="65" charset="-122"/>
      <p:regular r:id="rId19"/>
    </p:embeddedFont>
    <p:embeddedFont>
      <p:font typeface="new exer" pitchFamily="2" charset="0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382" autoAdjust="0"/>
    <p:restoredTop sz="94660"/>
  </p:normalViewPr>
  <p:slideViewPr>
    <p:cSldViewPr snapToGrid="0">
      <p:cViewPr>
        <p:scale>
          <a:sx n="100" d="100"/>
          <a:sy n="100" d="100"/>
        </p:scale>
        <p:origin x="-1140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viewProps" Target="viewProp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2026-2-27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5.png"/><Relationship Id="rId4" Type="http://schemas.openxmlformats.org/officeDocument/2006/relationships/image" Target="../media/image4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5.png"/><Relationship Id="rId4" Type="http://schemas.openxmlformats.org/officeDocument/2006/relationships/image" Target="../media/image4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6" Type="http://schemas.openxmlformats.org/officeDocument/2006/relationships/image" Target="../media/image5.png"/><Relationship Id="rId5" Type="http://schemas.openxmlformats.org/officeDocument/2006/relationships/image" Target="../media/image6.TIF"/><Relationship Id="rId4" Type="http://schemas.openxmlformats.org/officeDocument/2006/relationships/image" Target="../media/image4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zh-CN" altLang="zh-CN" sz="6000" dirty="0" smtClean="0">
                <a:latin typeface="方正大标宋_GBK" pitchFamily="65" charset="-122"/>
                <a:ea typeface="方正大标宋_GBK" pitchFamily="65" charset="-122"/>
              </a:rPr>
              <a:t>第六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课时 </a:t>
            </a:r>
            <a:endParaRPr lang="en-US" altLang="zh-CN" sz="6000" dirty="0" smtClean="0">
              <a:latin typeface="方正大标宋_GBK" pitchFamily="65" charset="-122"/>
              <a:ea typeface="方正大标宋_GBK" pitchFamily="65" charset="-122"/>
            </a:endParaRPr>
          </a:p>
          <a:p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Wrap up—Let’s </a:t>
            </a:r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explore</a:t>
            </a:r>
            <a:endParaRPr lang="zh-CN" altLang="zh-CN" sz="6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45341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5021580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5036969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="" xmlns:a16="http://schemas.microsoft.com/office/drawing/2014/main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="" xmlns:a16="http://schemas.microsoft.com/office/drawing/2014/main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77633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025" y="861094"/>
            <a:ext cx="10930890" cy="55215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一、情境选择。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)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当你想邀请朋友们一起去动物园时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你会说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: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6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A.Let’s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go to the zoo.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6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B.Let’s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go to school.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)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</a:t>
            </a:r>
            <a:r>
              <a:rPr lang="zh-CN" altLang="zh-CN" sz="3600" spc="-15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当你想表达它是一只红灰色的狐狸</a:t>
            </a:r>
            <a:r>
              <a:rPr lang="en-US" altLang="zh-CN" sz="3600" spc="-15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600" spc="-15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你可以说</a:t>
            </a:r>
            <a:r>
              <a:rPr lang="en-US" altLang="zh-CN" sz="3600" spc="-15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:</a:t>
            </a:r>
            <a:endParaRPr lang="zh-CN" altLang="zh-CN" sz="3600" spc="-15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6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A.It’s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a red and grey bat.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en-US" altLang="zh-CN" sz="36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B.It’s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a red and grey fox.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85875" y="1783447"/>
            <a:ext cx="7162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27428" y="4059922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120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57250"/>
            <a:ext cx="1100645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</a:t>
            </a:r>
            <a:r>
              <a:rPr lang="en-US" altLang="zh-CN" sz="36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Lingling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在手账本上记录了自己喜爱的动物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但是她有几个单词不会写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请你帮她选词填空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补全记录。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每词限用一次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04950" y="2611577"/>
            <a:ext cx="8896349" cy="646331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tall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big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elephant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love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cute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925257" y="3448050"/>
            <a:ext cx="516038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Come and see the animals!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9" name="image3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877773" y="4049331"/>
            <a:ext cx="8150699" cy="135064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2231472" y="5537285"/>
            <a:ext cx="5199052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Look at the </a:t>
            </a:r>
            <a:r>
              <a:rPr lang="en-US" altLang="zh-CN" sz="36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panda.It’s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so 1.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14" r="2136"/>
          <a:stretch/>
        </p:blipFill>
        <p:spPr>
          <a:xfrm>
            <a:off x="7401949" y="5643230"/>
            <a:ext cx="2665976" cy="76718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8124800" y="5680231"/>
            <a:ext cx="849913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itchFamily="2" charset="0"/>
                <a:ea typeface="方正书宋_GBK"/>
              </a:rPr>
              <a:t>cute</a:t>
            </a:r>
            <a:endParaRPr lang="zh-CN" altLang="en-US" sz="4200" dirty="0">
              <a:solidFill>
                <a:srgbClr val="E72582"/>
              </a:solidFill>
              <a:latin typeface="new exer" pitchFamily="2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56864" y="3448050"/>
            <a:ext cx="10177861" cy="310515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113380" y="5696722"/>
            <a:ext cx="30008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</a:rPr>
              <a:t>.</a:t>
            </a:r>
            <a:endParaRPr lang="zh-CN" altLang="en-US" sz="36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1504950" y="858977"/>
            <a:ext cx="8896349" cy="646331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tall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big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elephant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love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cute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925257" y="1695450"/>
            <a:ext cx="516038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Come and see the animals!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9" name="image3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877773" y="2296731"/>
            <a:ext cx="8150699" cy="135064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476250" y="1695450"/>
            <a:ext cx="11035665" cy="485775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14876" y="3794209"/>
            <a:ext cx="2749471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Look at the 2.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14" r="2136"/>
          <a:stretch/>
        </p:blipFill>
        <p:spPr>
          <a:xfrm>
            <a:off x="3191899" y="3947780"/>
            <a:ext cx="2313551" cy="767185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3650384" y="3973473"/>
            <a:ext cx="1524776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itchFamily="2" charset="0"/>
                <a:ea typeface="方正书宋_GBK"/>
              </a:rPr>
              <a:t>elephant</a:t>
            </a:r>
            <a:endParaRPr lang="zh-CN" altLang="en-US" sz="4200" dirty="0">
              <a:solidFill>
                <a:srgbClr val="E72582"/>
              </a:solidFill>
              <a:latin typeface="new exer" pitchFamily="2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569013" y="3856707"/>
            <a:ext cx="1351845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.It’s 3.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14" r="2136"/>
          <a:stretch/>
        </p:blipFill>
        <p:spPr>
          <a:xfrm>
            <a:off x="6849499" y="3962652"/>
            <a:ext cx="2313551" cy="767185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7461860" y="3991173"/>
            <a:ext cx="603050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itchFamily="2" charset="0"/>
                <a:ea typeface="方正书宋_GBK"/>
              </a:rPr>
              <a:t>big</a:t>
            </a:r>
            <a:endParaRPr lang="zh-CN" altLang="en-US" sz="4200" dirty="0">
              <a:solidFill>
                <a:srgbClr val="E72582"/>
              </a:solidFill>
              <a:latin typeface="new exer" pitchFamily="2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264432" y="3890630"/>
            <a:ext cx="223651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and strong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48892" y="4999365"/>
            <a:ext cx="10884967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at 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the </a:t>
            </a:r>
            <a:r>
              <a:rPr lang="en-US" altLang="zh-CN" sz="36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tiger.It’s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6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fast.Look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at the </a:t>
            </a:r>
            <a:r>
              <a:rPr lang="en-US" altLang="zh-CN" sz="36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giraffe.It’s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4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                     .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14" r="2136"/>
          <a:stretch/>
        </p:blipFill>
        <p:spPr>
          <a:xfrm>
            <a:off x="8773549" y="5085106"/>
            <a:ext cx="2313551" cy="76718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9394035" y="5113627"/>
            <a:ext cx="729687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itchFamily="2" charset="0"/>
                <a:ea typeface="方正书宋_GBK"/>
              </a:rPr>
              <a:t>tall</a:t>
            </a:r>
            <a:endParaRPr lang="zh-CN" altLang="en-US" sz="4200" dirty="0">
              <a:solidFill>
                <a:srgbClr val="E72582"/>
              </a:solidFill>
              <a:latin typeface="new exer" pitchFamily="2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9" grpId="0"/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1504950" y="858977"/>
            <a:ext cx="8896349" cy="646331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tall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big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elephant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love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cute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925257" y="1695450"/>
            <a:ext cx="516038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Come and see the animals!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9" name="image3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877773" y="2296731"/>
            <a:ext cx="8150699" cy="135064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476250" y="1695450"/>
            <a:ext cx="11035665" cy="485775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image31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9598024" y="4318000"/>
            <a:ext cx="1606550" cy="160655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771525" y="3858647"/>
            <a:ext cx="8382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Look 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at this </a:t>
            </a:r>
            <a:r>
              <a:rPr lang="en-US" altLang="zh-CN" sz="36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dog.It’s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my </a:t>
            </a:r>
            <a:r>
              <a:rPr lang="en-US" altLang="zh-CN" sz="36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friend.It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runs like(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像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 </a:t>
            </a:r>
            <a:r>
              <a:rPr lang="en-US" altLang="zh-CN" sz="36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lion.I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5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                       .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514" r="2136"/>
          <a:stretch/>
        </p:blipFill>
        <p:spPr>
          <a:xfrm>
            <a:off x="4291524" y="5261287"/>
            <a:ext cx="2313551" cy="76718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4962525" y="5293138"/>
            <a:ext cx="769763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itchFamily="2" charset="0"/>
                <a:ea typeface="方正书宋_GBK"/>
              </a:rPr>
              <a:t>love</a:t>
            </a:r>
            <a:endParaRPr lang="zh-CN" altLang="en-US" sz="4200" dirty="0">
              <a:solidFill>
                <a:srgbClr val="E72582"/>
              </a:solidFill>
              <a:latin typeface="new exer" pitchFamily="2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64202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</TotalTime>
  <Words>231</Words>
  <Application>Microsoft Office PowerPoint</Application>
  <PresentationFormat>自定义</PresentationFormat>
  <Paragraphs>46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Arial</vt:lpstr>
      <vt:lpstr>宋体</vt:lpstr>
      <vt:lpstr>Times New Roman</vt:lpstr>
      <vt:lpstr>汉仪雅酷黑 95W</vt:lpstr>
      <vt:lpstr>方正书宋_GBK</vt:lpstr>
      <vt:lpstr>微软雅黑</vt:lpstr>
      <vt:lpstr>方正大标宋_GBK</vt:lpstr>
      <vt:lpstr>方正小标宋_GBK</vt:lpstr>
      <vt:lpstr>NEU-BZ</vt:lpstr>
      <vt:lpstr>方正大标宋简体</vt:lpstr>
      <vt:lpstr>方正隶变_GBK</vt:lpstr>
      <vt:lpstr>Wingdings</vt:lpstr>
      <vt:lpstr>方正黑体_GBK</vt:lpstr>
      <vt:lpstr>new exer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293</cp:revision>
  <dcterms:created xsi:type="dcterms:W3CDTF">2019-06-19T02:08:00Z</dcterms:created>
  <dcterms:modified xsi:type="dcterms:W3CDTF">2026-02-27T05:50:39Z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