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3" r:id="rId2"/>
    <p:sldId id="506" r:id="rId3"/>
    <p:sldId id="507" r:id="rId4"/>
    <p:sldId id="508" r:id="rId5"/>
    <p:sldId id="509" r:id="rId6"/>
    <p:sldId id="427" r:id="rId7"/>
  </p:sldIdLst>
  <p:sldSz cx="12192000" cy="6858000"/>
  <p:notesSz cx="6858000" cy="9144000"/>
  <p:embeddedFontLst>
    <p:embeddedFont>
      <p:font typeface="方正隶变_GBK" pitchFamily="65" charset="-122"/>
      <p:regular r:id="rId8"/>
    </p:embeddedFont>
    <p:embeddedFont>
      <p:font typeface="方正大标宋_GBK" pitchFamily="65" charset="-122"/>
      <p:regular r:id="rId9"/>
    </p:embeddedFont>
    <p:embeddedFont>
      <p:font typeface="new exer" pitchFamily="2" charset="0"/>
      <p:regular r:id="rId10"/>
    </p:embeddedFont>
    <p:embeddedFont>
      <p:font typeface="方正小标宋_GBK" pitchFamily="65" charset="-122"/>
      <p:regular r:id="rId11"/>
    </p:embeddedFont>
    <p:embeddedFont>
      <p:font typeface="NEU-BZ" pitchFamily="2" charset="-122"/>
      <p:regular r:id="rId12"/>
      <p:bold r:id="rId13"/>
      <p:italic r:id="rId14"/>
      <p:boldItalic r:id="rId15"/>
    </p:embeddedFont>
    <p:embeddedFont>
      <p:font typeface="微软雅黑" pitchFamily="34" charset="-122"/>
      <p:regular r:id="rId16"/>
      <p:bold r:id="rId17"/>
    </p:embeddedFont>
    <p:embeddedFont>
      <p:font typeface="方正大标宋简体" charset="-122"/>
      <p:regular r:id="rId18"/>
    </p:embeddedFont>
    <p:embeddedFont>
      <p:font typeface="方正书宋_GBK" pitchFamily="65" charset="-122"/>
      <p:regular r:id="rId19"/>
    </p:embeddedFont>
    <p:embeddedFont>
      <p:font typeface="方正黑体_GBK" pitchFamily="65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viewProps" Target="view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en-US" sz="6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6000" b="1" dirty="0" smtClean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第</a:t>
            </a:r>
            <a:r>
              <a:rPr lang="zh-CN" altLang="en-US" sz="6000" b="1" dirty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五</a:t>
            </a:r>
            <a:r>
              <a:rPr lang="zh-CN" altLang="en-US" sz="6000" b="1" dirty="0" smtClean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课时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Hit it big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三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32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026" y="861095"/>
            <a:ext cx="7021156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一、看图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选择正确的单词。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47725" y="1715175"/>
            <a:ext cx="10391775" cy="923330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A.Fish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en-US" altLang="zh-CN" sz="36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B.vegetables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en-US" altLang="zh-CN" sz="36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C.rice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en-US" altLang="zh-CN" sz="36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D.bread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en-US" altLang="zh-CN" sz="36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E.cucumber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073" y="2953723"/>
            <a:ext cx="10563225" cy="22110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1408271" y="4575591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书宋_GBK"/>
              </a:rPr>
              <a:t>C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73513" y="4575591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E72582"/>
                </a:solidFill>
                <a:latin typeface="Times New Roman"/>
                <a:ea typeface="方正书宋_GBK"/>
              </a:rPr>
              <a:t>D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749639" y="4575590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E72582"/>
                </a:solidFill>
                <a:latin typeface="Times New Roman"/>
                <a:ea typeface="方正书宋_GBK"/>
              </a:rPr>
              <a:t>B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897863" y="4575591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E72582"/>
                </a:solidFill>
                <a:latin typeface="Times New Roman"/>
                <a:ea typeface="方正书宋_GBK"/>
              </a:rPr>
              <a:t>A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0002888" y="4575591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E72582"/>
                </a:solidFill>
                <a:latin typeface="Times New Roman"/>
                <a:ea typeface="方正书宋_GBK"/>
              </a:rPr>
              <a:t>E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95324" y="933451"/>
            <a:ext cx="10715625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二、请根据提示将下列单词分类。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写序号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6865" y="1787531"/>
            <a:ext cx="10555050" cy="2585323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①banana</a:t>
            </a:r>
            <a:r>
              <a:rPr lang="zh-CN" altLang="zh-CN" sz="36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②tea</a:t>
            </a:r>
            <a:r>
              <a:rPr lang="zh-CN" altLang="zh-CN" sz="36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③grape</a:t>
            </a:r>
            <a:r>
              <a:rPr lang="zh-CN" altLang="zh-CN" sz="36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④strawberry</a:t>
            </a:r>
            <a:r>
              <a:rPr lang="zh-CN" altLang="zh-CN" sz="36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⑤beef</a:t>
            </a:r>
            <a:endParaRPr lang="zh-CN" altLang="zh-CN" sz="3600" dirty="0">
              <a:solidFill>
                <a:srgbClr val="000000"/>
              </a:solidFill>
              <a:latin typeface="Times New Roman" pitchFamily="18" charset="0"/>
              <a:ea typeface="方正书宋_GBK"/>
              <a:cs typeface="Times New Roman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⑥apple</a:t>
            </a:r>
            <a:r>
              <a:rPr lang="zh-CN" altLang="zh-CN" sz="36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⑦orange</a:t>
            </a:r>
            <a:r>
              <a:rPr lang="zh-CN" altLang="zh-CN" sz="36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⑧juice</a:t>
            </a:r>
            <a:r>
              <a:rPr lang="zh-CN" altLang="zh-CN" sz="36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⑨tomato</a:t>
            </a:r>
            <a:r>
              <a:rPr lang="zh-CN" altLang="zh-CN" sz="36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⑩cucumber</a:t>
            </a:r>
            <a:endParaRPr lang="zh-CN" altLang="zh-CN" sz="3600" dirty="0">
              <a:solidFill>
                <a:srgbClr val="000000"/>
              </a:solidFill>
              <a:latin typeface="Times New Roman" pitchFamily="18" charset="0"/>
              <a:ea typeface="方正书宋_GBK"/>
              <a:cs typeface="Times New Roman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11bean</a:t>
            </a:r>
            <a:r>
              <a:rPr lang="zh-CN" altLang="zh-CN" sz="36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12milk</a:t>
            </a:r>
            <a:r>
              <a:rPr lang="zh-CN" altLang="zh-CN" sz="36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13chicken</a:t>
            </a:r>
            <a:r>
              <a:rPr lang="zh-CN" altLang="zh-CN" sz="36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14fish</a:t>
            </a:r>
            <a:r>
              <a:rPr lang="zh-CN" altLang="zh-CN" sz="36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15carrot</a:t>
            </a:r>
            <a:endParaRPr lang="zh-CN" altLang="zh-CN" sz="3600" dirty="0">
              <a:solidFill>
                <a:srgbClr val="000000"/>
              </a:solidFill>
              <a:latin typeface="Times New Roman" pitchFamily="18" charset="0"/>
              <a:ea typeface="方正书宋_GBK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6865" y="4500860"/>
            <a:ext cx="1055505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1.meat:</a:t>
            </a:r>
            <a:r>
              <a:rPr lang="zh-CN" altLang="zh-CN" sz="36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</a:t>
            </a:r>
            <a:r>
              <a:rPr lang="zh-CN" altLang="zh-CN" sz="36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2.drink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饮料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):</a:t>
            </a:r>
            <a:r>
              <a:rPr lang="zh-CN" altLang="zh-CN" sz="36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</a:t>
            </a:r>
            <a:r>
              <a:rPr lang="en-US" altLang="zh-CN" sz="36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3.fruit:</a:t>
            </a:r>
            <a:r>
              <a:rPr lang="zh-CN" altLang="zh-CN" sz="36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</a:t>
            </a:r>
            <a:r>
              <a:rPr lang="en-US" altLang="zh-CN" sz="36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4.vegetable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:</a:t>
            </a:r>
            <a:r>
              <a:rPr lang="zh-CN" altLang="zh-CN" sz="36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</a:t>
            </a:r>
            <a:r>
              <a:rPr lang="zh-CN" altLang="zh-CN" sz="36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6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29895" y="4581564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 smtClean="0">
                <a:solidFill>
                  <a:srgbClr val="E72582"/>
                </a:solidFill>
                <a:latin typeface="NEU-BZ"/>
                <a:ea typeface="宋体"/>
                <a:cs typeface="宋体"/>
              </a:rPr>
              <a:t>⑤</a:t>
            </a:r>
            <a:r>
              <a:rPr lang="zh-CN" altLang="en-US" sz="3600" dirty="0" smtClean="0">
                <a:solidFill>
                  <a:srgbClr val="E72582"/>
                </a:solidFill>
              </a:rPr>
              <a:t>⑬</a:t>
            </a:r>
            <a:r>
              <a:rPr lang="zh-CN" altLang="en-US" sz="3600" dirty="0">
                <a:solidFill>
                  <a:srgbClr val="E72582"/>
                </a:solidFill>
              </a:rPr>
              <a:t>⑭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006870" y="4548485"/>
            <a:ext cx="163378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NEU-BZ"/>
                <a:ea typeface="宋体"/>
                <a:cs typeface="宋体"/>
              </a:rPr>
              <a:t>②</a:t>
            </a:r>
            <a:r>
              <a:rPr lang="zh-CN" altLang="zh-CN" sz="3600" dirty="0" smtClean="0">
                <a:solidFill>
                  <a:srgbClr val="E72582"/>
                </a:solidFill>
                <a:latin typeface="NEU-BZ"/>
                <a:ea typeface="宋体"/>
                <a:cs typeface="宋体"/>
              </a:rPr>
              <a:t>⑧</a:t>
            </a:r>
            <a:r>
              <a:rPr lang="zh-CN" altLang="en-US" dirty="0">
                <a:solidFill>
                  <a:srgbClr val="E72582"/>
                </a:solidFill>
              </a:rPr>
              <a:t> </a:t>
            </a:r>
            <a:r>
              <a:rPr lang="zh-CN" altLang="en-US" sz="3600" dirty="0">
                <a:solidFill>
                  <a:srgbClr val="E72582"/>
                </a:solidFill>
              </a:rPr>
              <a:t>⑫</a:t>
            </a:r>
          </a:p>
        </p:txBody>
      </p:sp>
      <p:sp>
        <p:nvSpPr>
          <p:cNvPr id="11" name="矩形 10"/>
          <p:cNvSpPr/>
          <p:nvPr/>
        </p:nvSpPr>
        <p:spPr>
          <a:xfrm>
            <a:off x="2544455" y="5378023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NEU-BZ"/>
                <a:ea typeface="宋体"/>
                <a:cs typeface="宋体"/>
              </a:rPr>
              <a:t>①③④⑥⑦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693239" y="5368497"/>
            <a:ext cx="21467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NEU-BZ"/>
                <a:ea typeface="宋体"/>
                <a:cs typeface="宋体"/>
              </a:rPr>
              <a:t>⑨</a:t>
            </a:r>
            <a:r>
              <a:rPr lang="zh-CN" altLang="zh-CN" sz="3600" dirty="0" smtClean="0">
                <a:solidFill>
                  <a:srgbClr val="E72582"/>
                </a:solidFill>
                <a:latin typeface="NEU-BZ"/>
                <a:ea typeface="宋体"/>
                <a:cs typeface="宋体"/>
              </a:rPr>
              <a:t>⑩</a:t>
            </a:r>
            <a:r>
              <a:rPr lang="zh-CN" altLang="en-US" dirty="0">
                <a:solidFill>
                  <a:srgbClr val="E72582"/>
                </a:solidFill>
                <a:latin typeface="等线"/>
              </a:rPr>
              <a:t> </a:t>
            </a:r>
            <a:r>
              <a:rPr lang="zh-CN" altLang="en-US" sz="3600" dirty="0" smtClean="0">
                <a:solidFill>
                  <a:srgbClr val="E72582"/>
                </a:solidFill>
                <a:latin typeface="等线"/>
              </a:rPr>
              <a:t>⑪⑮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8650" y="861094"/>
            <a:ext cx="851535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三、根据汉语提示补全句子。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1.I like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my                             (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三明治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).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2942482" y="2216109"/>
            <a:ext cx="2810618" cy="76718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20444" y="3245020"/>
            <a:ext cx="1060478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2.It’s got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   (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鸡肉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and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西红柿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).  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2561482" y="3368634"/>
            <a:ext cx="2810618" cy="767185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7738691" y="3351553"/>
            <a:ext cx="2810618" cy="76718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725872" y="5146760"/>
            <a:ext cx="909440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3.Do you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like                            (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鸡蛋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)?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3481016" y="5203910"/>
            <a:ext cx="2810618" cy="76718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3599830" y="2254209"/>
            <a:ext cx="1640193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方正书宋_GBK"/>
              </a:rPr>
              <a:t>sandwich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137909" y="3406680"/>
            <a:ext cx="1316386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方正书宋_GBK"/>
              </a:rPr>
              <a:t>chicken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407216" y="3379029"/>
            <a:ext cx="1305165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方正书宋_GBK"/>
              </a:rPr>
              <a:t>tomato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362803" y="5227695"/>
            <a:ext cx="80983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方正书宋_GBK"/>
              </a:rPr>
              <a:t>eggs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0075" y="1146845"/>
            <a:ext cx="882015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4.She likes the                            (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沙拉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).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3500066" y="1224917"/>
            <a:ext cx="2810618" cy="76718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19125" y="2428875"/>
            <a:ext cx="1053465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</a:rPr>
              <a:t>5.Let’s get ready for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                          (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午餐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</a:rPr>
              <a:t>) together.</a:t>
            </a:r>
            <a:endParaRPr lang="zh-CN" altLang="en-US" sz="3600" dirty="0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4614491" y="2585020"/>
            <a:ext cx="2810618" cy="76718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379429" y="1248703"/>
            <a:ext cx="1051891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方正书宋_GBK"/>
              </a:rPr>
              <a:t>salad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431320" y="2622021"/>
            <a:ext cx="989373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方正书宋_GBK"/>
              </a:rPr>
              <a:t>lunch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</TotalTime>
  <Words>166</Words>
  <Application>Microsoft Office PowerPoint</Application>
  <PresentationFormat>自定义</PresentationFormat>
  <Paragraphs>47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2" baseType="lpstr">
      <vt:lpstr>Arial</vt:lpstr>
      <vt:lpstr>宋体</vt:lpstr>
      <vt:lpstr>方正隶变_GBK</vt:lpstr>
      <vt:lpstr>汉仪雅酷黑 95W</vt:lpstr>
      <vt:lpstr>方正大标宋_GBK</vt:lpstr>
      <vt:lpstr>new exer</vt:lpstr>
      <vt:lpstr>Times New Roman</vt:lpstr>
      <vt:lpstr>方正小标宋_GBK</vt:lpstr>
      <vt:lpstr>等线</vt:lpstr>
      <vt:lpstr>NEU-BZ</vt:lpstr>
      <vt:lpstr>微软雅黑</vt:lpstr>
      <vt:lpstr>方正大标宋简体</vt:lpstr>
      <vt:lpstr>方正书宋_GBK</vt:lpstr>
      <vt:lpstr>Wingdings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293</cp:revision>
  <dcterms:created xsi:type="dcterms:W3CDTF">2019-06-19T02:08:00Z</dcterms:created>
  <dcterms:modified xsi:type="dcterms:W3CDTF">2026-03-14T02:02:24Z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