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2" r:id="rId6"/>
    <p:sldId id="524" r:id="rId7"/>
    <p:sldId id="523" r:id="rId8"/>
    <p:sldId id="427" r:id="rId9"/>
  </p:sldIdLst>
  <p:sldSz cx="12192000" cy="6858000"/>
  <p:notesSz cx="6858000" cy="9144000"/>
  <p:embeddedFontLst>
    <p:embeddedFont>
      <p:font typeface="微软雅黑" panose="020B0503020204020204" pitchFamily="34" charset="-122"/>
      <p:regular r:id="rId10"/>
      <p:bold r:id="rId11"/>
    </p:embeddedFont>
    <p:embeddedFont>
      <p:font typeface="方正隶变_GBK" panose="03000509000000000000" pitchFamily="65" charset="-122"/>
      <p:regular r:id="rId12"/>
    </p:embeddedFont>
    <p:embeddedFont>
      <p:font typeface="方正黑体_GBK" panose="03000509000000000000" pitchFamily="65" charset="-122"/>
      <p:regular r:id="rId13"/>
    </p:embeddedFont>
    <p:embeddedFont>
      <p:font typeface="方正小标宋_GBK" panose="03000509000000000000" pitchFamily="65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方正大标宋简体" panose="02010600030101010101" charset="-122"/>
      <p:regular r:id="rId19"/>
    </p:embeddedFont>
    <p:embeddedFont>
      <p:font typeface="方正大标宋_GBK" panose="03000509000000000000" pitchFamily="65" charset="-122"/>
      <p:regular r:id="rId20"/>
    </p:embeddedFont>
    <p:embeddedFont>
      <p:font typeface="new exer" panose="02000000000000000000" pitchFamily="2" charset="0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第四课时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Fuel up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6D8AA17-877F-496C-A291-2311EF81142A}"/>
              </a:ext>
            </a:extLst>
          </p:cNvPr>
          <p:cNvSpPr/>
          <p:nvPr/>
        </p:nvSpPr>
        <p:spPr>
          <a:xfrm>
            <a:off x="505459" y="841079"/>
            <a:ext cx="11006455" cy="1666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一、按字母表顺序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把字母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Mm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到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Ww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的大小写形式写在下面的四线三格上。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B8EE4F5-11DE-4D53-9453-63B35234AE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795565" y="2632835"/>
            <a:ext cx="10576729" cy="76718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6C800B3-B682-4BE8-B4D3-7202745FBC1E}"/>
              </a:ext>
            </a:extLst>
          </p:cNvPr>
          <p:cNvSpPr/>
          <p:nvPr/>
        </p:nvSpPr>
        <p:spPr>
          <a:xfrm>
            <a:off x="1043174" y="2682383"/>
            <a:ext cx="101056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Mm</a:t>
            </a:r>
            <a:r>
              <a:rPr lang="zh-CN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Nn</a:t>
            </a:r>
            <a:r>
              <a:rPr lang="zh-CN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Oo</a:t>
            </a:r>
            <a:r>
              <a:rPr lang="zh-CN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Pp</a:t>
            </a:r>
            <a:r>
              <a:rPr lang="zh-CN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Qq</a:t>
            </a:r>
            <a:r>
              <a:rPr lang="zh-CN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Rr</a:t>
            </a:r>
            <a:r>
              <a:rPr lang="zh-CN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Ss</a:t>
            </a:r>
            <a:r>
              <a:rPr lang="zh-CN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Tt</a:t>
            </a:r>
            <a:r>
              <a:rPr lang="zh-CN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Uu</a:t>
            </a:r>
            <a:r>
              <a:rPr lang="zh-CN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Vv</a:t>
            </a:r>
            <a:r>
              <a:rPr lang="zh-CN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Ww</a:t>
            </a:r>
            <a:endParaRPr lang="zh-CN" altLang="en-US" sz="400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5DC254-DE1B-4973-8330-B3019E608638}"/>
              </a:ext>
            </a:extLst>
          </p:cNvPr>
          <p:cNvSpPr/>
          <p:nvPr/>
        </p:nvSpPr>
        <p:spPr>
          <a:xfrm>
            <a:off x="580007" y="861094"/>
            <a:ext cx="10845554" cy="4152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二、根据例词画线部分的发音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给下列单词分类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将序号写在相应的位置上。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kate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om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obot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wim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F.</a:t>
            </a:r>
            <a:r>
              <a:rPr lang="en-US" altLang="zh-CN" sz="3600" u="sng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ister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ong: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ed: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E12111E-DA9A-4DE6-BB68-D972966615B6}"/>
              </a:ext>
            </a:extLst>
          </p:cNvPr>
          <p:cNvSpPr/>
          <p:nvPr/>
        </p:nvSpPr>
        <p:spPr>
          <a:xfrm>
            <a:off x="2029740" y="4263015"/>
            <a:ext cx="1133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ADF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C7DC7CC-F639-431D-BD62-BBD9C7546E9E}"/>
              </a:ext>
            </a:extLst>
          </p:cNvPr>
          <p:cNvSpPr/>
          <p:nvPr/>
        </p:nvSpPr>
        <p:spPr>
          <a:xfrm>
            <a:off x="7202957" y="4252341"/>
            <a:ext cx="1133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BCE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78C4613-1CA0-4E45-8315-E97AE305AFFB}"/>
              </a:ext>
            </a:extLst>
          </p:cNvPr>
          <p:cNvSpPr/>
          <p:nvPr/>
        </p:nvSpPr>
        <p:spPr>
          <a:xfrm>
            <a:off x="505460" y="857591"/>
            <a:ext cx="10831324" cy="4983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三、根据中文意思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选择正确的选项补全单词。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 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风筝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A.a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B.o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ntry 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国家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A.au	 B.ou	  C.un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机器人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A.o;o	 B.e;o	  C.o;a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dy 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研究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     A.i	 B.a	          C.u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sk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滑雪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             A.i	 B.a	          C.e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3A58186-36F1-44A8-AFEF-1F21830ECC12}"/>
              </a:ext>
            </a:extLst>
          </p:cNvPr>
          <p:cNvSpPr/>
          <p:nvPr/>
        </p:nvSpPr>
        <p:spPr>
          <a:xfrm>
            <a:off x="1003032" y="186728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F992B25-4D3B-4159-BEEC-2C05AE889326}"/>
              </a:ext>
            </a:extLst>
          </p:cNvPr>
          <p:cNvSpPr/>
          <p:nvPr/>
        </p:nvSpPr>
        <p:spPr>
          <a:xfrm>
            <a:off x="1003032" y="272900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776D15D-49B3-42D1-B8CA-5D1EBEB02BCB}"/>
              </a:ext>
            </a:extLst>
          </p:cNvPr>
          <p:cNvSpPr/>
          <p:nvPr/>
        </p:nvSpPr>
        <p:spPr>
          <a:xfrm>
            <a:off x="1003032" y="351605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10634F4-56C8-469D-8FAF-F6E7077DB617}"/>
              </a:ext>
            </a:extLst>
          </p:cNvPr>
          <p:cNvSpPr/>
          <p:nvPr/>
        </p:nvSpPr>
        <p:spPr>
          <a:xfrm>
            <a:off x="979625" y="432374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61975A0-E5B1-4CD9-BA9C-159F3DDEA30F}"/>
              </a:ext>
            </a:extLst>
          </p:cNvPr>
          <p:cNvSpPr/>
          <p:nvPr/>
        </p:nvSpPr>
        <p:spPr>
          <a:xfrm>
            <a:off x="961149" y="518546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53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638355" y="946407"/>
            <a:ext cx="1074851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ft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 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endParaRPr lang="en-US" altLang="zh-CN" sz="36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A.a;e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B.a;a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C.o;e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7.l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zh-CN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 dirty="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 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	</a:t>
            </a:r>
            <a:endParaRPr lang="en-US" altLang="zh-CN" sz="36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A.are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B.ear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C.aer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130429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8271" y="361479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34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505459" y="861095"/>
            <a:ext cx="11071189" cy="19312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采访了几位朋友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调查了他们的爱好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并将调查结果做成了表格。根据表格信息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从方框中选择正确的单词或短语补全对话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将其序号填在横线上</a:t>
            </a:r>
            <a:r>
              <a:rPr lang="zh-CN" altLang="zh-CN" sz="34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55607" y="2693383"/>
            <a:ext cx="11119449" cy="808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A.making kites</a:t>
            </a:r>
            <a:r>
              <a:rPr lang="zh-CN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5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B.like</a:t>
            </a:r>
            <a:r>
              <a:rPr lang="zh-CN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5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C.don’t </a:t>
            </a:r>
            <a:r>
              <a:rPr lang="en-US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zh-CN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5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D.making </a:t>
            </a:r>
            <a:r>
              <a:rPr lang="en-US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</a:t>
            </a:r>
            <a:endParaRPr lang="zh-CN" altLang="zh-CN" sz="35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0560" y="2890996"/>
            <a:ext cx="10567900" cy="663481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9928"/>
              </p:ext>
            </p:extLst>
          </p:nvPr>
        </p:nvGraphicFramePr>
        <p:xfrm>
          <a:off x="926801" y="3653079"/>
          <a:ext cx="10020119" cy="3062310"/>
        </p:xfrm>
        <a:graphic>
          <a:graphicData uri="http://schemas.openxmlformats.org/drawingml/2006/table">
            <a:tbl>
              <a:tblPr firstRow="1" firstCol="1" bandRow="1"/>
              <a:tblGrid>
                <a:gridCol w="1727607"/>
                <a:gridCol w="2073128"/>
                <a:gridCol w="2073128"/>
                <a:gridCol w="2073128"/>
                <a:gridCol w="2073128"/>
              </a:tblGrid>
              <a:tr h="14016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Daming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Sam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Amy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34" name="image391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530" y="3728340"/>
            <a:ext cx="1332725" cy="118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image392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505" y="3822650"/>
            <a:ext cx="1332725" cy="118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image393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513" y="3751154"/>
            <a:ext cx="1332725" cy="118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image394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3049" y="3740333"/>
            <a:ext cx="1332725" cy="118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image395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542" y="5069595"/>
            <a:ext cx="527602" cy="52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image396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8461" y="5066915"/>
            <a:ext cx="530282" cy="530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image397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341" y="5621288"/>
            <a:ext cx="521763" cy="52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image398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140" y="5620372"/>
            <a:ext cx="524394" cy="52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image399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753" y="6177555"/>
            <a:ext cx="523199" cy="523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age400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766" y="6168930"/>
            <a:ext cx="524394" cy="52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5670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68511" y="4734346"/>
            <a:ext cx="10843404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Daming:I like 1.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.I don’t like reading.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Sam:I 2.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skiing.I 3.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making robots.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Amy:I like making kites.I don’t like 4.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. 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655607" y="3883817"/>
            <a:ext cx="11119449" cy="808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A.making kites</a:t>
            </a:r>
            <a:r>
              <a:rPr lang="zh-CN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5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B.like</a:t>
            </a:r>
            <a:r>
              <a:rPr lang="zh-CN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5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C.don’t </a:t>
            </a:r>
            <a:r>
              <a:rPr lang="en-US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r>
              <a:rPr lang="zh-CN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5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D.making </a:t>
            </a:r>
            <a:r>
              <a:rPr lang="en-US" altLang="zh-CN" sz="35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</a:t>
            </a:r>
            <a:endParaRPr lang="zh-CN" altLang="zh-CN" sz="35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0560" y="4081430"/>
            <a:ext cx="10567900" cy="663481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098167"/>
              </p:ext>
            </p:extLst>
          </p:nvPr>
        </p:nvGraphicFramePr>
        <p:xfrm>
          <a:off x="926801" y="840873"/>
          <a:ext cx="10020119" cy="3066893"/>
        </p:xfrm>
        <a:graphic>
          <a:graphicData uri="http://schemas.openxmlformats.org/drawingml/2006/table">
            <a:tbl>
              <a:tblPr firstRow="1" firstCol="1" bandRow="1"/>
              <a:tblGrid>
                <a:gridCol w="1727607"/>
                <a:gridCol w="2073128"/>
                <a:gridCol w="2073128"/>
                <a:gridCol w="2073128"/>
                <a:gridCol w="2073128"/>
              </a:tblGrid>
              <a:tr h="14016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Daming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3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Sam</a:t>
                      </a:r>
                      <a:endParaRPr lang="zh-CN" sz="32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81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Amy</a:t>
                      </a:r>
                      <a:endParaRPr lang="zh-CN" sz="32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4605" marR="14605" marT="14605" marB="1460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" name="image391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530" y="916134"/>
            <a:ext cx="1332725" cy="118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392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505" y="1010444"/>
            <a:ext cx="1332725" cy="118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393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3513" y="938948"/>
            <a:ext cx="1332725" cy="118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image394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3049" y="928127"/>
            <a:ext cx="1332725" cy="1184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image395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542" y="2257389"/>
            <a:ext cx="527602" cy="52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image396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8461" y="2254709"/>
            <a:ext cx="530282" cy="530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image397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341" y="2809082"/>
            <a:ext cx="521763" cy="521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image398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140" y="2808166"/>
            <a:ext cx="524394" cy="52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image399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753" y="3365349"/>
            <a:ext cx="523199" cy="523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image400.jpe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766" y="3356724"/>
            <a:ext cx="524394" cy="52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矩形 23"/>
          <p:cNvSpPr/>
          <p:nvPr/>
        </p:nvSpPr>
        <p:spPr>
          <a:xfrm>
            <a:off x="4284255" y="472489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358846" y="540677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876322" y="540677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922248" y="605310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789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290</Words>
  <Application>Microsoft Office PowerPoint</Application>
  <PresentationFormat>宽屏</PresentationFormat>
  <Paragraphs>76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微软雅黑</vt:lpstr>
      <vt:lpstr>方正隶变_GBK</vt:lpstr>
      <vt:lpstr>方正黑体_GBK</vt:lpstr>
      <vt:lpstr>Wingdings</vt:lpstr>
      <vt:lpstr>汉仪雅酷黑 95W</vt:lpstr>
      <vt:lpstr>宋体</vt:lpstr>
      <vt:lpstr>方正小标宋_GBK</vt:lpstr>
      <vt:lpstr>Calibri</vt:lpstr>
      <vt:lpstr>方正大标宋简体</vt:lpstr>
      <vt:lpstr>方正大标宋_GBK</vt:lpstr>
      <vt:lpstr>Arial</vt:lpstr>
      <vt:lpstr>new exer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2026-03-21T00:37:37Z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