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36" r:id="rId5"/>
    <p:sldId id="540" r:id="rId6"/>
    <p:sldId id="538" r:id="rId7"/>
    <p:sldId id="527" r:id="rId8"/>
    <p:sldId id="528" r:id="rId9"/>
    <p:sldId id="539" r:id="rId10"/>
    <p:sldId id="541" r:id="rId11"/>
    <p:sldId id="544" r:id="rId12"/>
    <p:sldId id="542" r:id="rId13"/>
    <p:sldId id="548" r:id="rId14"/>
    <p:sldId id="545" r:id="rId15"/>
    <p:sldId id="546" r:id="rId16"/>
    <p:sldId id="531" r:id="rId17"/>
    <p:sldId id="534" r:id="rId18"/>
    <p:sldId id="535" r:id="rId19"/>
    <p:sldId id="427" r:id="rId20"/>
  </p:sldIdLst>
  <p:sldSz cx="12192000" cy="6858000"/>
  <p:notesSz cx="6858000" cy="9144000"/>
  <p:embeddedFontLst>
    <p:embeddedFont>
      <p:font typeface="微软雅黑" panose="020B0503020204020204" pitchFamily="34" charset="-122"/>
      <p:regular r:id="rId21"/>
      <p:bold r:id="rId22"/>
    </p:embeddedFont>
    <p:embeddedFont>
      <p:font typeface="方正隶变_GBK" panose="03000509000000000000" pitchFamily="65" charset="-122"/>
      <p:regular r:id="rId23"/>
    </p:embeddedFont>
    <p:embeddedFont>
      <p:font typeface="NEU-BZ" panose="02010600010101010101" pitchFamily="2" charset="-122"/>
      <p:regular r:id="rId24"/>
      <p:bold r:id="rId25"/>
      <p:italic r:id="rId26"/>
      <p:boldItalic r:id="rId27"/>
    </p:embeddedFont>
    <p:embeddedFont>
      <p:font typeface="方正小标宋_GBK" panose="03000509000000000000" pitchFamily="65" charset="-122"/>
      <p:regular r:id="rId28"/>
    </p:embeddedFont>
    <p:embeddedFont>
      <p:font typeface="方正黑体_GBK" panose="03000509000000000000" pitchFamily="65" charset="-122"/>
      <p:regular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方正书宋_GBK" panose="03000509000000000000" pitchFamily="65" charset="-122"/>
      <p:regular r:id="rId34"/>
    </p:embeddedFont>
    <p:embeddedFont>
      <p:font typeface="new exer" panose="02000000000000000000" pitchFamily="2" charset="0"/>
      <p:regular r:id="rId35"/>
    </p:embeddedFont>
    <p:embeddedFont>
      <p:font typeface="方正大标宋简体" panose="02010600030101010101" charset="-122"/>
      <p:regular r:id="rId36"/>
    </p:embeddedFont>
    <p:embeddedFont>
      <p:font typeface="方正大标宋_GBK" panose="03000509000000000000" pitchFamily="65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font" Target="fonts/font17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15.T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"/><Relationship Id="rId3" Type="http://schemas.openxmlformats.org/officeDocument/2006/relationships/image" Target="../media/image3.png"/><Relationship Id="rId7" Type="http://schemas.openxmlformats.org/officeDocument/2006/relationships/image" Target="../media/image11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png"/><Relationship Id="rId9" Type="http://schemas.openxmlformats.org/officeDocument/2006/relationships/image" Target="../media/image13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/>
              <a:t>Unit 3 </a:t>
            </a:r>
            <a:r>
              <a:rPr lang="zh-CN" altLang="zh-CN" sz="6000"/>
              <a:t>综合训练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252344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七、根据图片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并把序号写在题前的括号里。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87" y="1576831"/>
            <a:ext cx="10802387" cy="12984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9252" y="2899169"/>
            <a:ext cx="1089228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1.I like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A.carrots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B.tomatoes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2.Let’s get ready for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together.	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A.breakfast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B.lunch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8271" y="310590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08271" y="454374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003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32945"/>
            <a:ext cx="10802387" cy="12984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10241" y="2095872"/>
            <a:ext cx="108922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3.Let’s get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A.corn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B.grapes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4.—Where is the monkey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    —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It’s in the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/>
            </a:r>
            <a:b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A.zoo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B.tree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5.He likes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A.milk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B.tea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51246" y="232312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69271" y="386345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1016" y="536072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975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4"/>
            <a:ext cx="1095554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八、对话练习。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任务一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根据相关信息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找出对话所缺的句子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0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1.A: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B:But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it’s still early.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2.A: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B:No,he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 milk.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56891" y="3976091"/>
            <a:ext cx="88995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A.It’s under the tree.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B.Do you like oranges?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C.Does he like tea?           D.Time to get up children.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E.Let’s get ready for lunch together.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35662" y="4116783"/>
            <a:ext cx="9020813" cy="210286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9766" y="2361504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82208" y="3086971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8605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5607" y="861094"/>
            <a:ext cx="109555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3.A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B:OK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4.A:Where is the elephant?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B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5.A: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B:Yes,I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56891" y="3907081"/>
            <a:ext cx="88133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A.It’s under the tree.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B.Do you like oranges?</a:t>
            </a: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C.Does he like tea?           D.Time to get up children.</a:t>
            </a:r>
          </a:p>
          <a:p>
            <a:pPr lvl="0" algn="just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E.Let’s get ready for lunch together.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5662" y="4047773"/>
            <a:ext cx="9020813" cy="2102862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4105" y="946407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92151" y="171943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60255" y="2438940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6552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21066"/>
            <a:ext cx="1109357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任务二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杰克和妈妈打算做美味的春卷。从方框中选择合适的选项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69343" y="2115274"/>
            <a:ext cx="6096000" cy="42288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Jack:6.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Mum:Sure.It’s a good idea!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Jack:7.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4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Mum:No,I don’t.8.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Jack:Then let’s have carrots!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Mum:Great!And do you like meat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?</a:t>
            </a:r>
            <a:endParaRPr lang="zh-CN" altLang="en-US" sz="3200" dirty="0"/>
          </a:p>
        </p:txBody>
      </p:sp>
      <p:sp>
        <p:nvSpPr>
          <p:cNvPr id="8" name="矩形 7"/>
          <p:cNvSpPr/>
          <p:nvPr/>
        </p:nvSpPr>
        <p:spPr>
          <a:xfrm>
            <a:off x="6121878" y="2612868"/>
            <a:ext cx="5552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A.Mum,do you like beans?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B.Yes,I do.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C.Let’s make spring rolls(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春卷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D.They are yummy!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E.I like carrots.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88650" y="2667290"/>
            <a:ext cx="5700141" cy="299256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33296" y="2286065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231472" y="3576440"/>
            <a:ext cx="4812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08625" y="424937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3" name="image209.jpeg"/>
          <p:cNvPicPr/>
          <p:nvPr/>
        </p:nvPicPr>
        <p:blipFill rotWithShape="1">
          <a:blip r:embed="rId4"/>
          <a:srcRect r="53766"/>
          <a:stretch/>
        </p:blipFill>
        <p:spPr>
          <a:xfrm>
            <a:off x="4856287" y="1469146"/>
            <a:ext cx="1809055" cy="111724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6869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946407"/>
            <a:ext cx="9880744" cy="2942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Jack:9.</a:t>
            </a:r>
            <a:r>
              <a:rPr lang="zh-CN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2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32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 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/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Mum:I like meat,too.</a:t>
            </a:r>
            <a:endParaRPr lang="zh-CN" altLang="en-US" sz="3200" dirty="0">
              <a:solidFill>
                <a:srgbClr val="000000"/>
              </a:solidFill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Jack:I 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 yummy spring rolls!Do you like them,Mum?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Mum:Yes,I do.10.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32100" y="3173586"/>
            <a:ext cx="555253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A.Mum,do you like beans?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B.Yes,I do.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C.Let’s make spring rolls(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春卷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)!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D.They are yummy!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E.I like carrots. 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798872" y="3228008"/>
            <a:ext cx="5700141" cy="2992566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12527" y="997231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334813" y="31212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685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AABFFA6-7D67-4DED-A445-744ED2E0577A}"/>
              </a:ext>
            </a:extLst>
          </p:cNvPr>
          <p:cNvSpPr/>
          <p:nvPr/>
        </p:nvSpPr>
        <p:spPr>
          <a:xfrm>
            <a:off x="589471" y="861094"/>
            <a:ext cx="10922443" cy="579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九、阅读短文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择</a:t>
            </a: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正确的答案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Hello,my name is Lucy.I like fish, eggs and milk.</a:t>
            </a: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are good for me.Bananas are my favourite(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最喜爱的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fruit.And I eat a banana every day.Now,I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thirsty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.I want to drink(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some juice.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 algn="just">
              <a:lnSpc>
                <a:spcPct val="13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Look.That is my dog.His name is Wangwang.He is a funny dog.He likes meat very much.Now,he is hungry. Come on,Wangwang,Have some meat!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04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AC11DB4-2C16-40FB-B2E8-BFB3604C5B5D}"/>
              </a:ext>
            </a:extLst>
          </p:cNvPr>
          <p:cNvSpPr/>
          <p:nvPr/>
        </p:nvSpPr>
        <p:spPr>
          <a:xfrm>
            <a:off x="505460" y="821065"/>
            <a:ext cx="11006454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does Lucy like?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A.Fish and milk.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B.Meat and milk.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C.Juice and fish.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Lucy eats a(n)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every day.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1CCD6F1-273B-44D6-9C1A-EE2A29C7A9BD}"/>
              </a:ext>
            </a:extLst>
          </p:cNvPr>
          <p:cNvSpPr/>
          <p:nvPr/>
        </p:nvSpPr>
        <p:spPr>
          <a:xfrm>
            <a:off x="962003" y="98667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2FEF819-16A9-4B31-AFA3-50D414CF170B}"/>
              </a:ext>
            </a:extLst>
          </p:cNvPr>
          <p:cNvSpPr/>
          <p:nvPr/>
        </p:nvSpPr>
        <p:spPr>
          <a:xfrm>
            <a:off x="962003" y="265464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54FA6F31-415E-4B3B-9159-D75894A670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452" y="3630865"/>
            <a:ext cx="2603593" cy="167677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40E71A1-69FF-4177-90BC-EA97CF4196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3007" y="3679893"/>
            <a:ext cx="2290925" cy="157072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34AC0D5-833F-4C96-BF2D-235D46FC6F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28319" y="3618096"/>
            <a:ext cx="2290926" cy="16036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3371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7E1EF80-3749-43AC-826C-B5C38DC78E3B}"/>
              </a:ext>
            </a:extLst>
          </p:cNvPr>
          <p:cNvSpPr/>
          <p:nvPr/>
        </p:nvSpPr>
        <p:spPr>
          <a:xfrm>
            <a:off x="580843" y="841079"/>
            <a:ext cx="10711133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Wangwang is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A.fat	             B.funny	            C.thirsty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Wangwang likes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13F1D26-E079-461A-BF6C-13B164B7F8B1}"/>
              </a:ext>
            </a:extLst>
          </p:cNvPr>
          <p:cNvSpPr/>
          <p:nvPr/>
        </p:nvSpPr>
        <p:spPr>
          <a:xfrm>
            <a:off x="1069717" y="104314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FA07C6D-3673-4E61-9018-710AED189BC9}"/>
              </a:ext>
            </a:extLst>
          </p:cNvPr>
          <p:cNvSpPr/>
          <p:nvPr/>
        </p:nvSpPr>
        <p:spPr>
          <a:xfrm>
            <a:off x="1069717" y="26852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C4EA1EE-599B-4ECA-9392-BEDA5012E5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36" y="3562238"/>
            <a:ext cx="2533292" cy="1761657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AA1F71F6-E9D9-44EF-8C6F-3D867AB08A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2669" y="3562238"/>
            <a:ext cx="2437142" cy="17133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6B02E6DE-B1F6-4AF5-8631-948A722FC3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82529" y="3493470"/>
            <a:ext cx="2605267" cy="178215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A246AEA-35BE-46FD-A4CA-17D83DDB7D2A}"/>
              </a:ext>
            </a:extLst>
          </p:cNvPr>
          <p:cNvSpPr/>
          <p:nvPr/>
        </p:nvSpPr>
        <p:spPr>
          <a:xfrm>
            <a:off x="641228" y="5135813"/>
            <a:ext cx="10193549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the meaning(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of “thirsty”?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饱的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   B.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饿的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  C.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渴的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59E9FF63-D6A1-4E1A-8CC1-30E1499B49D4}"/>
              </a:ext>
            </a:extLst>
          </p:cNvPr>
          <p:cNvSpPr/>
          <p:nvPr/>
        </p:nvSpPr>
        <p:spPr>
          <a:xfrm>
            <a:off x="1149225" y="537059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58183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8" name="矩形 17"/>
          <p:cNvSpPr/>
          <p:nvPr/>
        </p:nvSpPr>
        <p:spPr>
          <a:xfrm>
            <a:off x="505460" y="861095"/>
            <a:ext cx="10933166" cy="4016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一、判断下列每组单词划线部分的发音是否相同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1.du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pling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uch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wee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alad         (           )4.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unch    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uler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rape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ve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etable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(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6.do</a:t>
            </a:r>
            <a:r>
              <a:rPr lang="en-US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bi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65515" y="2561559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871092" y="2561560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78844" y="3319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69035" y="331963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65515" y="409860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47715" y="4098605"/>
            <a:ext cx="42672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B4467BD-AE21-4286-BEDC-51B2A00BEBA3}"/>
              </a:ext>
            </a:extLst>
          </p:cNvPr>
          <p:cNvSpPr/>
          <p:nvPr/>
        </p:nvSpPr>
        <p:spPr>
          <a:xfrm>
            <a:off x="505460" y="861094"/>
            <a:ext cx="11006454" cy="49895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二、找出每组中不同类的一项。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A.corn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B.carrot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C.lunch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A.why	              B.what	        C.meat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A.fruit	              B.apple	        C.strawberry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A.rice	              B.milk	        C.tea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A.cakes	              B.cupcake	        C.sandwiches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1A774E6-F743-457E-B451-ABC8831B141B}"/>
              </a:ext>
            </a:extLst>
          </p:cNvPr>
          <p:cNvSpPr/>
          <p:nvPr/>
        </p:nvSpPr>
        <p:spPr>
          <a:xfrm>
            <a:off x="959030" y="188132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177BB99-91E5-423C-8E9F-CFB4CAD4ACC7}"/>
              </a:ext>
            </a:extLst>
          </p:cNvPr>
          <p:cNvSpPr/>
          <p:nvPr/>
        </p:nvSpPr>
        <p:spPr>
          <a:xfrm>
            <a:off x="1009388" y="26524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33D91D9-BDC5-4017-AFF0-DBCA88FF2D18}"/>
              </a:ext>
            </a:extLst>
          </p:cNvPr>
          <p:cNvSpPr/>
          <p:nvPr/>
        </p:nvSpPr>
        <p:spPr>
          <a:xfrm>
            <a:off x="1009388" y="353544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1617B3F-8124-4E43-A05E-A6B14F4A78D8}"/>
              </a:ext>
            </a:extLst>
          </p:cNvPr>
          <p:cNvSpPr/>
          <p:nvPr/>
        </p:nvSpPr>
        <p:spPr>
          <a:xfrm>
            <a:off x="1009388" y="441848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3B3CB68-09B3-42B6-A397-7700009A0134}"/>
              </a:ext>
            </a:extLst>
          </p:cNvPr>
          <p:cNvSpPr/>
          <p:nvPr/>
        </p:nvSpPr>
        <p:spPr>
          <a:xfrm>
            <a:off x="1022212" y="521145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三、判断句子与图片内容是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相符。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1.We’ve got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cucumbers,bananas,eggs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carrots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2.We’ve got chicken,fish,noodles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oranges.	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10820" y="1799519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10820" y="3887111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5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231472" y="2492671"/>
            <a:ext cx="5800590" cy="1242566"/>
          </a:xfrm>
          <a:prstGeom prst="rect">
            <a:avLst/>
          </a:prstGeom>
        </p:spPr>
      </p:pic>
      <p:pic>
        <p:nvPicPr>
          <p:cNvPr id="10" name="image19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970256" y="4613424"/>
            <a:ext cx="6323022" cy="13544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93708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2868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3.We’ve got corn,grapes,beans and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beef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2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4.We’ve got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dumplings,strawberries,carrots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apples.	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0904" y="1722188"/>
            <a:ext cx="4587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90904" y="3930243"/>
            <a:ext cx="4347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9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067080" y="2477638"/>
            <a:ext cx="5870773" cy="1257600"/>
          </a:xfrm>
          <a:prstGeom prst="rect">
            <a:avLst/>
          </a:prstGeom>
        </p:spPr>
      </p:pic>
      <p:pic>
        <p:nvPicPr>
          <p:cNvPr id="10" name="image198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1819871" y="4636861"/>
            <a:ext cx="6674834" cy="142984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2935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1224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四、星期天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,Lele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和爸爸妈妈来到餐馆吃午饭。根据图片提示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从方框中选择合适的单词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规范地写在四线三格内。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1267960" y="2244791"/>
            <a:ext cx="925926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chicken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corn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egg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fish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rice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tomato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960" y="2198624"/>
            <a:ext cx="9259266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859" y="3010619"/>
            <a:ext cx="10839055" cy="3290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Look!This is our lunch.We’ve got 1.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                         ,</a:t>
            </a: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                                and 3.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 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9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and 5.                         soup.</a:t>
            </a:r>
            <a:endParaRPr lang="en-US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 algn="just">
              <a:spcAft>
                <a:spcPts val="0"/>
              </a:spcAft>
            </a:pPr>
            <a:r>
              <a:rPr lang="en-US" altLang="zh-CN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  </a:t>
            </a:r>
            <a:endParaRPr lang="zh-CN" altLang="zh-CN" sz="1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5" r="38610"/>
          <a:stretch/>
        </p:blipFill>
        <p:spPr>
          <a:xfrm>
            <a:off x="8131164" y="3170202"/>
            <a:ext cx="1668444" cy="76718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8393103" y="3235299"/>
            <a:ext cx="1234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chicken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3" r="44406"/>
          <a:stretch/>
        </p:blipFill>
        <p:spPr>
          <a:xfrm>
            <a:off x="1161335" y="4211665"/>
            <a:ext cx="1504227" cy="767185"/>
          </a:xfrm>
          <a:prstGeom prst="rect">
            <a:avLst/>
          </a:prstGeom>
        </p:spPr>
      </p:pic>
      <p:pic>
        <p:nvPicPr>
          <p:cNvPr id="14" name="image19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9799608" y="3181355"/>
            <a:ext cx="1275099" cy="70755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1598049" y="4270964"/>
            <a:ext cx="7569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fish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35161"/>
          <a:stretch/>
        </p:blipFill>
        <p:spPr>
          <a:xfrm>
            <a:off x="5634676" y="4211665"/>
            <a:ext cx="1766212" cy="76718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35161"/>
          <a:stretch/>
        </p:blipFill>
        <p:spPr>
          <a:xfrm>
            <a:off x="1161335" y="5197525"/>
            <a:ext cx="1766212" cy="76718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22801AE3-456C-4B0E-B232-50A864FAE54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35161"/>
          <a:stretch/>
        </p:blipFill>
        <p:spPr>
          <a:xfrm>
            <a:off x="5453518" y="5229156"/>
            <a:ext cx="1766212" cy="767185"/>
          </a:xfrm>
          <a:prstGeom prst="rect">
            <a:avLst/>
          </a:prstGeom>
        </p:spPr>
      </p:pic>
      <p:pic>
        <p:nvPicPr>
          <p:cNvPr id="19" name="image20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754843" y="4133110"/>
            <a:ext cx="1721285" cy="983592"/>
          </a:xfrm>
          <a:prstGeom prst="rect">
            <a:avLst/>
          </a:prstGeom>
        </p:spPr>
      </p:pic>
      <p:pic>
        <p:nvPicPr>
          <p:cNvPr id="20" name="image201.jpeg"/>
          <p:cNvPicPr/>
          <p:nvPr/>
        </p:nvPicPr>
        <p:blipFill>
          <a:blip r:embed="rId7"/>
          <a:stretch>
            <a:fillRect/>
          </a:stretch>
        </p:blipFill>
        <p:spPr>
          <a:xfrm>
            <a:off x="7616851" y="4032744"/>
            <a:ext cx="1264788" cy="1096646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6092386" y="4261889"/>
            <a:ext cx="729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rice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1433666" y="5258805"/>
            <a:ext cx="124104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tomato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F5649E4F-29F7-40EB-A0A4-1E0C17810AAC}"/>
              </a:ext>
            </a:extLst>
          </p:cNvPr>
          <p:cNvSpPr/>
          <p:nvPr/>
        </p:nvSpPr>
        <p:spPr>
          <a:xfrm>
            <a:off x="5940703" y="5281237"/>
            <a:ext cx="6415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egg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24" name="image202.jpeg"/>
          <p:cNvPicPr/>
          <p:nvPr/>
        </p:nvPicPr>
        <p:blipFill>
          <a:blip r:embed="rId8"/>
          <a:stretch>
            <a:fillRect/>
          </a:stretch>
        </p:blipFill>
        <p:spPr>
          <a:xfrm>
            <a:off x="2927547" y="5070473"/>
            <a:ext cx="1014725" cy="936246"/>
          </a:xfrm>
          <a:prstGeom prst="rect">
            <a:avLst/>
          </a:prstGeom>
        </p:spPr>
      </p:pic>
      <p:pic>
        <p:nvPicPr>
          <p:cNvPr id="25" name="image203.jpeg"/>
          <p:cNvPicPr/>
          <p:nvPr/>
        </p:nvPicPr>
        <p:blipFill>
          <a:blip r:embed="rId9"/>
          <a:stretch>
            <a:fillRect/>
          </a:stretch>
        </p:blipFill>
        <p:spPr>
          <a:xfrm>
            <a:off x="7239681" y="5348688"/>
            <a:ext cx="754339" cy="60373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54225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46DBCEA-888E-4644-96DA-27A4437301A3}"/>
              </a:ext>
            </a:extLst>
          </p:cNvPr>
          <p:cNvSpPr/>
          <p:nvPr/>
        </p:nvSpPr>
        <p:spPr>
          <a:xfrm>
            <a:off x="598097" y="861094"/>
            <a:ext cx="1081464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A.apple juices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B.apple juice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C.apples juice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do you like?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dumplings.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                   B.Who	 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C.Why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23BFE56-143A-4797-B440-B7961AB7D38B}"/>
              </a:ext>
            </a:extLst>
          </p:cNvPr>
          <p:cNvSpPr/>
          <p:nvPr/>
        </p:nvSpPr>
        <p:spPr>
          <a:xfrm>
            <a:off x="1162049" y="18992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4F53B55-9111-40DD-AE22-6597DB19E1E3}"/>
              </a:ext>
            </a:extLst>
          </p:cNvPr>
          <p:cNvSpPr/>
          <p:nvPr/>
        </p:nvSpPr>
        <p:spPr>
          <a:xfrm>
            <a:off x="1149224" y="352171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26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57919EB-0530-46B8-BD20-2C417BCE30D6}"/>
              </a:ext>
            </a:extLst>
          </p:cNvPr>
          <p:cNvSpPr/>
          <p:nvPr/>
        </p:nvSpPr>
        <p:spPr>
          <a:xfrm>
            <a:off x="598097" y="861094"/>
            <a:ext cx="10814649" cy="6007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Mum,do you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 like bananas.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A.carrot	           B.apples	           C.bananas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航天员在活动现场介绍他们在太空拥有的水果时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他们会说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 haven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got fruit.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B.We have got apples and oranges.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5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C.We like apples and oranges.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03A3078-5A1F-44C1-8E36-C58F791A796B}"/>
              </a:ext>
            </a:extLst>
          </p:cNvPr>
          <p:cNvSpPr/>
          <p:nvPr/>
        </p:nvSpPr>
        <p:spPr>
          <a:xfrm>
            <a:off x="1162049" y="10207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0D51A03-AB65-42F1-B0C3-A6B8F3827A75}"/>
              </a:ext>
            </a:extLst>
          </p:cNvPr>
          <p:cNvSpPr/>
          <p:nvPr/>
        </p:nvSpPr>
        <p:spPr>
          <a:xfrm>
            <a:off x="1176803" y="32760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2856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1101" y="861095"/>
            <a:ext cx="1089081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brother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grapes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My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beans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don’t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do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What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you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food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like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252600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④①②③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7105" y="4078756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①④②③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0262" y="5631510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②④①③⑤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9198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602</Words>
  <Application>Microsoft Office PowerPoint</Application>
  <PresentationFormat>宽屏</PresentationFormat>
  <Paragraphs>180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5" baseType="lpstr">
      <vt:lpstr>微软雅黑</vt:lpstr>
      <vt:lpstr>方正隶变_GBK</vt:lpstr>
      <vt:lpstr>Wingdings</vt:lpstr>
      <vt:lpstr>NEU-BZ</vt:lpstr>
      <vt:lpstr>汉仪雅酷黑 95W</vt:lpstr>
      <vt:lpstr>宋体</vt:lpstr>
      <vt:lpstr>方正小标宋_GBK</vt:lpstr>
      <vt:lpstr>方正黑体_GBK</vt:lpstr>
      <vt:lpstr>Calibri</vt:lpstr>
      <vt:lpstr>方正书宋_GBK</vt:lpstr>
      <vt:lpstr>new exer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241</cp:revision>
  <dcterms:created xsi:type="dcterms:W3CDTF">2019-06-19T02:08:00Z</dcterms:created>
  <dcterms:modified xsi:type="dcterms:W3CDTF">2026-03-13T09:29:45Z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