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24" r:id="rId3"/>
    <p:sldId id="489" r:id="rId4"/>
    <p:sldId id="520" r:id="rId5"/>
    <p:sldId id="525" r:id="rId6"/>
    <p:sldId id="526" r:id="rId7"/>
    <p:sldId id="528" r:id="rId8"/>
    <p:sldId id="427" r:id="rId9"/>
  </p:sldIdLst>
  <p:sldSz cx="12192000" cy="6858000"/>
  <p:notesSz cx="6858000" cy="9144000"/>
  <p:embeddedFontLst>
    <p:embeddedFont>
      <p:font typeface="微软雅黑" panose="020B0503020204020204" pitchFamily="34" charset="-122"/>
      <p:regular r:id="rId10"/>
      <p:bold r:id="rId11"/>
    </p:embeddedFont>
    <p:embeddedFont>
      <p:font typeface="方正隶变_GBK" panose="03000509000000000000" pitchFamily="65" charset="-122"/>
      <p:regular r:id="rId12"/>
    </p:embeddedFont>
    <p:embeddedFont>
      <p:font typeface="NEU-BZ" panose="02010600010101010101" pitchFamily="2" charset="-122"/>
      <p:regular r:id="rId13"/>
      <p:bold r:id="rId14"/>
      <p:italic r:id="rId15"/>
      <p:boldItalic r:id="rId16"/>
    </p:embeddedFont>
    <p:embeddedFont>
      <p:font typeface="NEU-HZ" panose="02010600010101010101" pitchFamily="2" charset="-122"/>
      <p:regular r:id="rId17"/>
      <p:italic r:id="rId18"/>
    </p:embeddedFont>
    <p:embeddedFont>
      <p:font typeface="方正小标宋_GBK" panose="03000509000000000000" pitchFamily="65" charset="-122"/>
      <p:regular r:id="rId19"/>
    </p:embeddedFont>
    <p:embeddedFont>
      <p:font typeface="方正黑体_GBK" panose="03000509000000000000" pitchFamily="65" charset="-122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方正书宋_GBK" panose="03000509000000000000" pitchFamily="65" charset="-122"/>
      <p:regular r:id="rId25"/>
    </p:embeddedFont>
    <p:embeddedFont>
      <p:font typeface="方正大标宋简体" panose="02010600030101010101" charset="-122"/>
      <p:regular r:id="rId26"/>
    </p:embeddedFont>
    <p:embeddedFont>
      <p:font typeface="方正大标宋_GBK" panose="03000509000000000000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commentAuthors" Target="commentAuthor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14.TIF"/><Relationship Id="rId4" Type="http://schemas.openxmlformats.org/officeDocument/2006/relationships/image" Target="../media/image13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5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 smtClean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</a:t>
            </a:r>
            <a:r>
              <a:rPr lang="zh-CN" altLang="en-US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一课时 </a:t>
            </a:r>
            <a:r>
              <a:rPr lang="en-US" altLang="zh-CN" sz="6000" dirty="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Get ready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1" name="image1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2610" y="871056"/>
            <a:ext cx="4550410" cy="73342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62609" y="1633164"/>
            <a:ext cx="10949305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一、</a:t>
            </a:r>
            <a:r>
              <a:rPr lang="en-US" altLang="zh-CN" sz="32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Lingling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正在超市采购。根据提示</a:t>
            </a:r>
            <a:r>
              <a:rPr lang="en-US" altLang="zh-CN" sz="32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帮她将清单上的物品分类。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填序号</a:t>
            </a:r>
            <a:r>
              <a:rPr lang="en-US" altLang="zh-CN" sz="32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1872" y="2936042"/>
            <a:ext cx="904910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A.rice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B.bean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C.tomato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zh-CN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D.fish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</a:b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E.noodles	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F.carrot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G.chicken</a:t>
            </a:r>
            <a:r>
              <a:rPr lang="en-US" altLang="zh-CN" sz="32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H.cucumber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35662" y="2946224"/>
            <a:ext cx="9055319" cy="978795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662" y="4379992"/>
            <a:ext cx="5212532" cy="160033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90890" y="4317595"/>
            <a:ext cx="5235394" cy="1569856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819871" y="4820076"/>
            <a:ext cx="144302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ADEG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531442" y="4726788"/>
            <a:ext cx="13949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BCFH</a:t>
            </a:r>
            <a:endParaRPr lang="zh-CN" altLang="en-US" sz="3400" dirty="0">
              <a:solidFill>
                <a:srgbClr val="E72582"/>
              </a:solidFill>
              <a:latin typeface="NEU-HZ" panose="02010600010101010101" pitchFamily="2" charset="-12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868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46CC60A-E5FB-45A4-BB98-7949A11BDBE5}"/>
              </a:ext>
            </a:extLst>
          </p:cNvPr>
          <p:cNvSpPr/>
          <p:nvPr/>
        </p:nvSpPr>
        <p:spPr>
          <a:xfrm>
            <a:off x="632603" y="1704502"/>
            <a:ext cx="1074563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看图选单词。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A.chocolate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B.cheese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C.chicken</a:t>
            </a:r>
          </a:p>
          <a:p>
            <a:pPr>
              <a:lnSpc>
                <a:spcPct val="150000"/>
              </a:lnSpc>
            </a:pP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A.food	        B.noodles     C.fish	</a:t>
            </a:r>
            <a:endParaRPr lang="zh-CN" altLang="en-US" sz="3600" dirty="0"/>
          </a:p>
        </p:txBody>
      </p:sp>
      <p:pic>
        <p:nvPicPr>
          <p:cNvPr id="8" name="image105.jpeg">
            <a:extLst>
              <a:ext uri="{FF2B5EF4-FFF2-40B4-BE49-F238E27FC236}">
                <a16:creationId xmlns:a16="http://schemas.microsoft.com/office/drawing/2014/main" xmlns="" id="{5CC3362A-29F4-4A6A-AF15-904FA53F47A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9712068" y="2247338"/>
            <a:ext cx="1439545" cy="12954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0F79095-0494-4A3D-BA5A-5A45FD4D44BF}"/>
              </a:ext>
            </a:extLst>
          </p:cNvPr>
          <p:cNvSpPr/>
          <p:nvPr/>
        </p:nvSpPr>
        <p:spPr>
          <a:xfrm>
            <a:off x="1040387" y="272104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FEAB794-C1F7-424E-8827-00B75DCD07FA}"/>
              </a:ext>
            </a:extLst>
          </p:cNvPr>
          <p:cNvSpPr/>
          <p:nvPr/>
        </p:nvSpPr>
        <p:spPr>
          <a:xfrm>
            <a:off x="1152730" y="4376586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pic>
        <p:nvPicPr>
          <p:cNvPr id="11" name="image106.jpeg">
            <a:extLst>
              <a:ext uri="{FF2B5EF4-FFF2-40B4-BE49-F238E27FC236}">
                <a16:creationId xmlns:a16="http://schemas.microsoft.com/office/drawing/2014/main" xmlns="" id="{A4AFA8F9-4C2F-4FDA-B7A6-33FE3D8692EF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9712068" y="3996233"/>
            <a:ext cx="1439545" cy="12954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B90EDF4-CC38-43DC-9B47-A09FBD67DD14}"/>
              </a:ext>
            </a:extLst>
          </p:cNvPr>
          <p:cNvSpPr/>
          <p:nvPr/>
        </p:nvSpPr>
        <p:spPr>
          <a:xfrm>
            <a:off x="505460" y="966421"/>
            <a:ext cx="11105695" cy="2496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A.strawberry	  B.apple	      C.orange	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A.food	  B.tomatoes	   C.vegetables	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07.jpeg">
            <a:extLst>
              <a:ext uri="{FF2B5EF4-FFF2-40B4-BE49-F238E27FC236}">
                <a16:creationId xmlns:a16="http://schemas.microsoft.com/office/drawing/2014/main" xmlns="" id="{5626C19F-7D22-49C0-9DE6-7823E5EAE021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9696092" y="946407"/>
            <a:ext cx="1605418" cy="144466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85FEC33-D93A-42DD-A79E-CD03877031D6}"/>
              </a:ext>
            </a:extLst>
          </p:cNvPr>
          <p:cNvSpPr/>
          <p:nvPr/>
        </p:nvSpPr>
        <p:spPr>
          <a:xfrm>
            <a:off x="956865" y="111225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457FA2C-16B0-4CF1-BCF7-5B54679F8B5D}"/>
              </a:ext>
            </a:extLst>
          </p:cNvPr>
          <p:cNvSpPr/>
          <p:nvPr/>
        </p:nvSpPr>
        <p:spPr>
          <a:xfrm>
            <a:off x="956865" y="281831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pic>
        <p:nvPicPr>
          <p:cNvPr id="10" name="image108.jpeg">
            <a:extLst>
              <a:ext uri="{FF2B5EF4-FFF2-40B4-BE49-F238E27FC236}">
                <a16:creationId xmlns:a16="http://schemas.microsoft.com/office/drawing/2014/main" xmlns="" id="{02BD0B17-B37F-4CA0-ADB1-B9904AE09AF3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9861965" y="2520455"/>
            <a:ext cx="1649950" cy="148473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084690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三、把下列字母重新排列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使其成为与图片匹配的单词。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535" y="1702173"/>
            <a:ext cx="5441152" cy="286536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/>
          <a:srcRect r="3722"/>
          <a:stretch/>
        </p:blipFill>
        <p:spPr>
          <a:xfrm>
            <a:off x="6288646" y="1725035"/>
            <a:ext cx="4908441" cy="2842506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3D7A164-5654-4E35-AF17-2C33F4A24EBF}"/>
              </a:ext>
            </a:extLst>
          </p:cNvPr>
          <p:cNvSpPr/>
          <p:nvPr/>
        </p:nvSpPr>
        <p:spPr>
          <a:xfrm>
            <a:off x="3043882" y="2081050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rice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E7DA856-183F-4C9F-9F0E-7C8E77EE0810}"/>
              </a:ext>
            </a:extLst>
          </p:cNvPr>
          <p:cNvSpPr/>
          <p:nvPr/>
        </p:nvSpPr>
        <p:spPr>
          <a:xfrm>
            <a:off x="8661762" y="2081050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fish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5D8D650-B7A9-43DC-B9AB-38555996437F}"/>
              </a:ext>
            </a:extLst>
          </p:cNvPr>
          <p:cNvSpPr/>
          <p:nvPr/>
        </p:nvSpPr>
        <p:spPr>
          <a:xfrm>
            <a:off x="2640575" y="3520992"/>
            <a:ext cx="14670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tomato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584817" y="3540819"/>
            <a:ext cx="10310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food</a:t>
            </a:r>
            <a:endParaRPr lang="zh-CN" altLang="en-US" sz="36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5814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946406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四、</a:t>
            </a: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Lingling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和妈妈正在超市采购。判断下列对话与图片是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T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否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(</a:t>
            </a: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F</a:t>
            </a:r>
            <a:r>
              <a:rPr lang="en-US" altLang="zh-CN" sz="3400" dirty="0">
                <a:solidFill>
                  <a:srgbClr val="000000"/>
                </a:solidFill>
                <a:latin typeface="方正黑体_GBK" panose="03000509000000000000" pitchFamily="65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黑体_GBK" panose="03000509000000000000" pitchFamily="65" charset="-122"/>
                <a:cs typeface="Times New Roman" panose="02020603050405020304" pitchFamily="18" charset="0"/>
              </a:rPr>
              <a:t>相符。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Mum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what are they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Oh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they􀆳re carrots.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Are they grapes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 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Yes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NEU-BZ" panose="02010600010101010101" pitchFamily="2" charset="-122"/>
                <a:cs typeface="Times New Roman" panose="02020603050405020304" pitchFamily="18" charset="0"/>
              </a:rPr>
              <a:t>they are.	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7464" y="2595013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F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83012" y="417136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9" name="image163.jpeg"/>
          <p:cNvPicPr/>
          <p:nvPr/>
        </p:nvPicPr>
        <p:blipFill rotWithShape="1">
          <a:blip r:embed="rId4"/>
          <a:srcRect l="7739" t="13335" r="9870" b="15370"/>
          <a:stretch/>
        </p:blipFill>
        <p:spPr>
          <a:xfrm>
            <a:off x="7637545" y="2702226"/>
            <a:ext cx="1656272" cy="1147314"/>
          </a:xfrm>
          <a:prstGeom prst="rect">
            <a:avLst/>
          </a:prstGeom>
        </p:spPr>
      </p:pic>
      <p:pic>
        <p:nvPicPr>
          <p:cNvPr id="10" name="image16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513609" y="4232247"/>
            <a:ext cx="1715256" cy="13731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76301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2207560"/>
            <a:ext cx="1100645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solidFill>
                  <a:srgbClr val="000000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—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I like chichen.</a:t>
            </a:r>
            <a:b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</a:br>
            <a:r>
              <a:rPr lang="en-US" altLang="zh-CN" sz="3400" dirty="0" smtClean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—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I like chicken</a:t>
            </a:r>
            <a:r>
              <a:rPr lang="en-US" altLang="zh-CN" sz="3400" dirty="0">
                <a:solidFill>
                  <a:srgbClr val="000000"/>
                </a:solidFill>
                <a:latin typeface="方正书宋_GBK" panose="03000509000000000000" pitchFamily="65" charset="-122"/>
                <a:cs typeface="Times New Roman" panose="02020603050405020304" pitchFamily="18" charset="0"/>
              </a:rPr>
              <a:t>,</a:t>
            </a:r>
            <a:r>
              <a:rPr lang="en-US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too.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074331" y="2336220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NEU-HZ" panose="0201060001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F</a:t>
            </a:r>
            <a:endParaRPr lang="zh-CN" altLang="en-US" dirty="0">
              <a:solidFill>
                <a:srgbClr val="E72582"/>
              </a:solidFill>
            </a:endParaRPr>
          </a:p>
        </p:txBody>
      </p:sp>
      <p:pic>
        <p:nvPicPr>
          <p:cNvPr id="8" name="image16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564408" y="2207560"/>
            <a:ext cx="2182405" cy="174708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03978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233</Words>
  <Application>Microsoft Office PowerPoint</Application>
  <PresentationFormat>宽屏</PresentationFormat>
  <Paragraphs>48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微软雅黑</vt:lpstr>
      <vt:lpstr>方正隶变_GBK</vt:lpstr>
      <vt:lpstr>Wingdings</vt:lpstr>
      <vt:lpstr>NEU-BZ</vt:lpstr>
      <vt:lpstr>汉仪雅酷黑 95W</vt:lpstr>
      <vt:lpstr>宋体</vt:lpstr>
      <vt:lpstr>NEU-HZ</vt:lpstr>
      <vt:lpstr>方正小标宋_GBK</vt:lpstr>
      <vt:lpstr>方正黑体_GBK</vt:lpstr>
      <vt:lpstr>Calibri</vt:lpstr>
      <vt:lpstr>方正书宋_GBK</vt:lpstr>
      <vt:lpstr>方正大标宋简体</vt:lpstr>
      <vt:lpstr>方正大标宋_GBK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231</cp:revision>
  <dcterms:created xsi:type="dcterms:W3CDTF">2019-06-19T02:08:00Z</dcterms:created>
  <dcterms:modified xsi:type="dcterms:W3CDTF">2026-03-13T06:25:51Z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