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2" r:id="rId4"/>
    <p:sldId id="523" r:id="rId5"/>
    <p:sldId id="524" r:id="rId6"/>
    <p:sldId id="525" r:id="rId7"/>
    <p:sldId id="531" r:id="rId8"/>
    <p:sldId id="511" r:id="rId9"/>
    <p:sldId id="427" r:id="rId10"/>
  </p:sldIdLst>
  <p:sldSz cx="12192000" cy="6858000"/>
  <p:notesSz cx="6858000" cy="9144000"/>
  <p:embeddedFontLst>
    <p:embeddedFont>
      <p:font typeface="微软雅黑" panose="020B0503020204020204" pitchFamily="34" charset="-122"/>
      <p:regular r:id="rId11"/>
      <p:bold r:id="rId12"/>
    </p:embeddedFont>
    <p:embeddedFont>
      <p:font typeface="方正隶变_GBK" panose="03000509000000000000" pitchFamily="65" charset="-122"/>
      <p:regular r:id="rId13"/>
    </p:embeddedFont>
    <p:embeddedFont>
      <p:font typeface="NEU-BZ" panose="02010600010101010101" pitchFamily="2" charset="-122"/>
      <p:regular r:id="rId14"/>
      <p:bold r:id="rId15"/>
      <p:italic r:id="rId16"/>
      <p:boldItalic r:id="rId17"/>
    </p:embeddedFont>
    <p:embeddedFont>
      <p:font typeface="方正小标宋_GBK" panose="03000509000000000000" pitchFamily="65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new exer" panose="02000000000000000000" pitchFamily="2" charset="0"/>
      <p:regular r:id="rId24"/>
    </p:embeddedFont>
    <p:embeddedFont>
      <p:font typeface="方正书宋_GBK" panose="03000509000000000000" pitchFamily="65" charset="-122"/>
      <p:regular r:id="rId25"/>
    </p:embeddedFont>
    <p:embeddedFont>
      <p:font typeface="方正大标宋简体" panose="02010600030101010101" charset="-122"/>
      <p:regular r:id="rId26"/>
    </p:embeddedFont>
    <p:embeddedFont>
      <p:font typeface="方正大标宋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13.png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5.TIF"/><Relationship Id="rId5" Type="http://schemas.openxmlformats.org/officeDocument/2006/relationships/image" Target="../media/image13.png"/><Relationship Id="rId4" Type="http://schemas.openxmlformats.org/officeDocument/2006/relationships/image" Target="../media/image1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16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6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6.t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077663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第六课时  </a:t>
            </a:r>
            <a:endParaRPr lang="en-US" altLang="zh-CN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Wrap up </a:t>
            </a:r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en-US" altLang="zh-CN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explore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方正大标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4163443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29066" y="487483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57173" y="4906645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2329794" cy="6935509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038354"/>
            <a:ext cx="2979612" cy="163111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0532" y="1061972"/>
            <a:ext cx="2919304" cy="158387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41909" y="1038354"/>
            <a:ext cx="2985219" cy="15983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8306" y="3068168"/>
            <a:ext cx="2876766" cy="157273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14457" y="3148643"/>
            <a:ext cx="3072956" cy="160328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52299" y="3071005"/>
            <a:ext cx="3087588" cy="1682696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F38203BE-E09A-43DF-A86A-7ED0AF6E5F3E}"/>
              </a:ext>
            </a:extLst>
          </p:cNvPr>
          <p:cNvSpPr/>
          <p:nvPr/>
        </p:nvSpPr>
        <p:spPr>
          <a:xfrm>
            <a:off x="1461945" y="1837546"/>
            <a:ext cx="89479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a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72AA9368-6187-41F0-95C5-30F55C12BF5C}"/>
              </a:ext>
            </a:extLst>
          </p:cNvPr>
          <p:cNvSpPr/>
          <p:nvPr/>
        </p:nvSpPr>
        <p:spPr>
          <a:xfrm>
            <a:off x="4789777" y="1853911"/>
            <a:ext cx="13035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i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07A53287-AA28-459D-BB98-3CBB8DA04528}"/>
              </a:ext>
            </a:extLst>
          </p:cNvPr>
          <p:cNvSpPr/>
          <p:nvPr/>
        </p:nvSpPr>
        <p:spPr>
          <a:xfrm>
            <a:off x="8346862" y="1879789"/>
            <a:ext cx="15235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an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AEE211F8-B5FF-4CAF-853D-10EF4A058986}"/>
              </a:ext>
            </a:extLst>
          </p:cNvPr>
          <p:cNvSpPr/>
          <p:nvPr/>
        </p:nvSpPr>
        <p:spPr>
          <a:xfrm>
            <a:off x="1370313" y="3912353"/>
            <a:ext cx="16081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ow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55A3E59F-505B-484F-B98D-7EB6527CCFEB}"/>
              </a:ext>
            </a:extLst>
          </p:cNvPr>
          <p:cNvSpPr/>
          <p:nvPr/>
        </p:nvSpPr>
        <p:spPr>
          <a:xfrm>
            <a:off x="4870112" y="3912353"/>
            <a:ext cx="15616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ea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8E6B377A-F583-46B5-942F-D91591F6634B}"/>
              </a:ext>
            </a:extLst>
          </p:cNvPr>
          <p:cNvSpPr/>
          <p:nvPr/>
        </p:nvSpPr>
        <p:spPr>
          <a:xfrm>
            <a:off x="8465804" y="3920979"/>
            <a:ext cx="15295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or</a:t>
            </a:r>
            <a:r>
              <a:rPr lang="zh-CN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en-US" sz="40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6281" y="1616495"/>
            <a:ext cx="8333117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1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1.It 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is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elephant.</a:t>
            </a:r>
            <a:b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2.Giraffes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short.</a:t>
            </a:r>
            <a:b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3.The pandas are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.</a:t>
            </a:r>
            <a:b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4.Look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my picture!</a:t>
            </a:r>
            <a:b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</a:b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5.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are they?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566281" y="946407"/>
            <a:ext cx="110594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二、选择合适的词汇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把句子补充完整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把其编号写在横线上。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/>
          <a:srcRect r="4196" b="12128"/>
          <a:stretch/>
        </p:blipFill>
        <p:spPr>
          <a:xfrm>
            <a:off x="5575301" y="2754286"/>
            <a:ext cx="5906457" cy="126562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2321575" y="197577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153909" y="278266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31840" y="364929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54972" y="445155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635890" y="527106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334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B7E99132-7F75-4D13-AA9F-243479A6530E}"/>
              </a:ext>
            </a:extLst>
          </p:cNvPr>
          <p:cNvSpPr/>
          <p:nvPr/>
        </p:nvSpPr>
        <p:spPr>
          <a:xfrm>
            <a:off x="606723" y="875802"/>
            <a:ext cx="1029706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三、根据图片或首字母提示写单词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完成句子。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1.—Is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it f                          ?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—Yes,it is. </a:t>
            </a:r>
            <a:endParaRPr lang="zh-CN" altLang="en-US" sz="36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FC64F8E-3E2B-492F-BB18-70A2DA09C458}"/>
              </a:ext>
            </a:extLst>
          </p:cNvPr>
          <p:cNvSpPr/>
          <p:nvPr/>
        </p:nvSpPr>
        <p:spPr>
          <a:xfrm>
            <a:off x="606723" y="3375678"/>
            <a:ext cx="5698996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2.—What are they?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—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They</a:t>
            </a:r>
            <a:r>
              <a:rPr lang="en-US" altLang="zh-CN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re m                         .</a:t>
            </a:r>
            <a:endParaRPr lang="zh-CN" altLang="en-US" sz="3600" dirty="0"/>
          </a:p>
        </p:txBody>
      </p:sp>
      <p:pic>
        <p:nvPicPr>
          <p:cNvPr id="10" name="image45.jpeg">
            <a:extLst>
              <a:ext uri="{FF2B5EF4-FFF2-40B4-BE49-F238E27FC236}">
                <a16:creationId xmlns="" xmlns:a16="http://schemas.microsoft.com/office/drawing/2014/main" id="{58F8D558-3113-4FFB-9E37-0CF2F37E339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008687" y="1682159"/>
            <a:ext cx="1633250" cy="1469709"/>
          </a:xfrm>
          <a:prstGeom prst="rect">
            <a:avLst/>
          </a:prstGeom>
        </p:spPr>
      </p:pic>
      <p:pic>
        <p:nvPicPr>
          <p:cNvPr id="11" name="image46.jpeg">
            <a:extLst>
              <a:ext uri="{FF2B5EF4-FFF2-40B4-BE49-F238E27FC236}">
                <a16:creationId xmlns="" xmlns:a16="http://schemas.microsoft.com/office/drawing/2014/main" id="{DDD7D0B7-0C20-4F33-8A76-2C0C77983D65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6428257" y="3461125"/>
            <a:ext cx="1708419" cy="1452194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51797"/>
          <a:stretch/>
        </p:blipFill>
        <p:spPr>
          <a:xfrm>
            <a:off x="2623180" y="1829208"/>
            <a:ext cx="2629577" cy="76718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140679A-C5EE-4960-AB16-176BFC79015A}"/>
              </a:ext>
            </a:extLst>
          </p:cNvPr>
          <p:cNvSpPr/>
          <p:nvPr/>
        </p:nvSpPr>
        <p:spPr>
          <a:xfrm>
            <a:off x="3391920" y="1889547"/>
            <a:ext cx="6607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ast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14" r="51797"/>
          <a:stretch/>
        </p:blipFill>
        <p:spPr>
          <a:xfrm>
            <a:off x="3160185" y="4301534"/>
            <a:ext cx="2629577" cy="767185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24EF925D-2B35-4DCE-85BB-4754630ADED9}"/>
              </a:ext>
            </a:extLst>
          </p:cNvPr>
          <p:cNvSpPr/>
          <p:nvPr/>
        </p:nvSpPr>
        <p:spPr>
          <a:xfrm>
            <a:off x="3437751" y="4359457"/>
            <a:ext cx="11384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onkeys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208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73582B1-E5F8-4D2D-98A4-F2081F547601}"/>
              </a:ext>
            </a:extLst>
          </p:cNvPr>
          <p:cNvSpPr/>
          <p:nvPr/>
        </p:nvSpPr>
        <p:spPr>
          <a:xfrm>
            <a:off x="505460" y="877588"/>
            <a:ext cx="559659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3.—Is it a giraffe?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—No.It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s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a l                         .</a:t>
            </a:r>
            <a:endParaRPr lang="zh-CN" altLang="en-US" sz="3600" dirty="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2464C318-3EF8-453C-A55B-FFFD2A0766E8}"/>
              </a:ext>
            </a:extLst>
          </p:cNvPr>
          <p:cNvSpPr/>
          <p:nvPr/>
        </p:nvSpPr>
        <p:spPr>
          <a:xfrm>
            <a:off x="505460" y="3429000"/>
            <a:ext cx="5327099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4.—Is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it st                         ?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—Yes,it is.</a:t>
            </a:r>
            <a:endParaRPr lang="zh-CN" altLang="en-US" sz="3600" dirty="0"/>
          </a:p>
        </p:txBody>
      </p:sp>
      <p:pic>
        <p:nvPicPr>
          <p:cNvPr id="8" name="image47.jpeg">
            <a:extLst>
              <a:ext uri="{FF2B5EF4-FFF2-40B4-BE49-F238E27FC236}">
                <a16:creationId xmlns="" xmlns:a16="http://schemas.microsoft.com/office/drawing/2014/main" id="{0DA07DBF-5064-456C-95F0-D6CBD75437AB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096000" y="4328228"/>
            <a:ext cx="1439545" cy="122364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51797"/>
          <a:stretch/>
        </p:blipFill>
        <p:spPr>
          <a:xfrm>
            <a:off x="2942622" y="1840003"/>
            <a:ext cx="2629577" cy="7671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51797"/>
          <a:stretch/>
        </p:blipFill>
        <p:spPr>
          <a:xfrm>
            <a:off x="2611943" y="3538978"/>
            <a:ext cx="2629577" cy="767185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6717F6E9-97E0-4484-8C6F-4B5B4DEC48B9}"/>
              </a:ext>
            </a:extLst>
          </p:cNvPr>
          <p:cNvSpPr/>
          <p:nvPr/>
        </p:nvSpPr>
        <p:spPr>
          <a:xfrm>
            <a:off x="3184027" y="1892294"/>
            <a:ext cx="6046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ion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A76B6C0D-CC00-4BC4-AC68-DE04D7DF39CF}"/>
              </a:ext>
            </a:extLst>
          </p:cNvPr>
          <p:cNvSpPr/>
          <p:nvPr/>
        </p:nvSpPr>
        <p:spPr>
          <a:xfrm>
            <a:off x="2732581" y="3596925"/>
            <a:ext cx="8338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rong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宋体" panose="02010600030101010101" pitchFamily="2" charset="-122"/>
            </a:endParaRPr>
          </a:p>
        </p:txBody>
      </p:sp>
      <p:pic>
        <p:nvPicPr>
          <p:cNvPr id="15" name="image6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456196" y="1026625"/>
            <a:ext cx="1626756" cy="162675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725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6039A37B-ADE6-4CDB-971A-A0E44AD0B6A3}"/>
              </a:ext>
            </a:extLst>
          </p:cNvPr>
          <p:cNvSpPr/>
          <p:nvPr/>
        </p:nvSpPr>
        <p:spPr>
          <a:xfrm>
            <a:off x="505460" y="875802"/>
            <a:ext cx="10884590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Daming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参观完动物园后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他用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AI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功能画了一幅动物园的图片。观察图片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判断下列句子的正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误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48.jpeg">
            <a:extLst>
              <a:ext uri="{FF2B5EF4-FFF2-40B4-BE49-F238E27FC236}">
                <a16:creationId xmlns="" xmlns:a16="http://schemas.microsoft.com/office/drawing/2014/main" id="{263AEC6A-F333-453E-9873-4365F4D8D6D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91653" y="2541323"/>
            <a:ext cx="10151745" cy="33839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07407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8" name="image48.jpeg">
            <a:extLst>
              <a:ext uri="{FF2B5EF4-FFF2-40B4-BE49-F238E27FC236}">
                <a16:creationId xmlns="" xmlns:a16="http://schemas.microsoft.com/office/drawing/2014/main" id="{C1CB3470-2E38-4D03-857D-37E7475FD90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21720" y="871535"/>
            <a:ext cx="10151745" cy="33839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74BDD93-C64F-4A11-896A-44ECB82E0967}"/>
              </a:ext>
            </a:extLst>
          </p:cNvPr>
          <p:cNvSpPr/>
          <p:nvPr/>
        </p:nvSpPr>
        <p:spPr>
          <a:xfrm>
            <a:off x="557216" y="4265891"/>
            <a:ext cx="10493222" cy="24965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This is a zoo.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panda is there.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elephants are big and strong.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48E71FFC-598B-4210-9136-0663AA402C82}"/>
              </a:ext>
            </a:extLst>
          </p:cNvPr>
          <p:cNvSpPr/>
          <p:nvPr/>
        </p:nvSpPr>
        <p:spPr>
          <a:xfrm>
            <a:off x="1038045" y="450566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FE8AF954-63B2-4653-9E88-F1913059A475}"/>
              </a:ext>
            </a:extLst>
          </p:cNvPr>
          <p:cNvSpPr/>
          <p:nvPr/>
        </p:nvSpPr>
        <p:spPr>
          <a:xfrm>
            <a:off x="1038045" y="528554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78CC1F6-FB04-4F22-986F-FD7042C1F062}"/>
              </a:ext>
            </a:extLst>
          </p:cNvPr>
          <p:cNvSpPr/>
          <p:nvPr/>
        </p:nvSpPr>
        <p:spPr>
          <a:xfrm>
            <a:off x="1038045" y="612651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1412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>
            <a:hlinkClick r:id="" action="ppaction://noaction"/>
          </p:cNvPr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/>
              <a:t>同步练习</a:t>
            </a:r>
          </a:p>
        </p:txBody>
      </p:sp>
      <p:pic>
        <p:nvPicPr>
          <p:cNvPr id="8" name="image48.jpeg">
            <a:extLst>
              <a:ext uri="{FF2B5EF4-FFF2-40B4-BE49-F238E27FC236}">
                <a16:creationId xmlns="" xmlns:a16="http://schemas.microsoft.com/office/drawing/2014/main" id="{C1CB3470-2E38-4D03-857D-37E7475FD908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21720" y="871535"/>
            <a:ext cx="10151745" cy="3383915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74BDD93-C64F-4A11-896A-44ECB82E0967}"/>
              </a:ext>
            </a:extLst>
          </p:cNvPr>
          <p:cNvSpPr/>
          <p:nvPr/>
        </p:nvSpPr>
        <p:spPr>
          <a:xfrm>
            <a:off x="557216" y="4265891"/>
            <a:ext cx="10493222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giraffes sleep in the day.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We can see three tigers in the picture.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7CE8B8CA-225A-4A2A-9F73-FEA5B7D6C884}"/>
              </a:ext>
            </a:extLst>
          </p:cNvPr>
          <p:cNvSpPr/>
          <p:nvPr/>
        </p:nvSpPr>
        <p:spPr>
          <a:xfrm>
            <a:off x="1141562" y="452386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FC607FF-8850-4ED6-A145-F02ABF04C9A6}"/>
              </a:ext>
            </a:extLst>
          </p:cNvPr>
          <p:cNvSpPr/>
          <p:nvPr/>
        </p:nvSpPr>
        <p:spPr>
          <a:xfrm>
            <a:off x="1081177" y="5297671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305</Words>
  <Application>Microsoft Office PowerPoint</Application>
  <PresentationFormat>宽屏</PresentationFormat>
  <Paragraphs>62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微软雅黑</vt:lpstr>
      <vt:lpstr>方正隶变_GBK</vt:lpstr>
      <vt:lpstr>Wingdings</vt:lpstr>
      <vt:lpstr>NEU-BZ</vt:lpstr>
      <vt:lpstr>汉仪雅酷黑 95W</vt:lpstr>
      <vt:lpstr>宋体</vt:lpstr>
      <vt:lpstr>方正小标宋_GBK</vt:lpstr>
      <vt:lpstr>方正黑体_GBK</vt:lpstr>
      <vt:lpstr>Calibri</vt:lpstr>
      <vt:lpstr>new exer</vt:lpstr>
      <vt:lpstr>方正书宋_GBK</vt:lpstr>
      <vt:lpstr>方正大标宋简体</vt:lpstr>
      <vt:lpstr>方正大标宋_GBK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234</cp:revision>
  <dcterms:created xsi:type="dcterms:W3CDTF">2019-06-19T02:08:00Z</dcterms:created>
  <dcterms:modified xsi:type="dcterms:W3CDTF">2026-03-13T08:00:16Z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