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24" r:id="rId3"/>
    <p:sldId id="525" r:id="rId4"/>
    <p:sldId id="526" r:id="rId5"/>
    <p:sldId id="528" r:id="rId6"/>
    <p:sldId id="532" r:id="rId7"/>
    <p:sldId id="531" r:id="rId8"/>
    <p:sldId id="533" r:id="rId9"/>
    <p:sldId id="427" r:id="rId10"/>
  </p:sldIdLst>
  <p:sldSz cx="12192000" cy="6858000"/>
  <p:notesSz cx="6858000" cy="9144000"/>
  <p:embeddedFontLst>
    <p:embeddedFont>
      <p:font typeface="方正书宋_GBK" panose="03000509000000000000" pitchFamily="65" charset="-122"/>
      <p:regular r:id="rId11"/>
    </p:embeddedFont>
    <p:embeddedFont>
      <p:font typeface="方正隶变_GBK" panose="03000509000000000000" pitchFamily="65" charset="-122"/>
      <p:regular r:id="rId12"/>
    </p:embeddedFont>
    <p:embeddedFont>
      <p:font typeface="NEU-BZ" panose="02010600010101010101" pitchFamily="2" charset="-122"/>
      <p:regular r:id="rId13"/>
      <p:bold r:id="rId14"/>
      <p:italic r:id="rId15"/>
      <p:boldItalic r:id="rId16"/>
    </p:embeddedFont>
    <p:embeddedFont>
      <p:font typeface="微软雅黑" panose="020B0503020204020204" pitchFamily="34" charset="-122"/>
      <p:regular r:id="rId17"/>
      <p:bold r:id="rId18"/>
    </p:embeddedFont>
    <p:embeddedFont>
      <p:font typeface="方正黑体_GBK" panose="03000509000000000000" pitchFamily="65" charset="-122"/>
      <p:regular r:id="rId19"/>
    </p:embeddedFont>
    <p:embeddedFont>
      <p:font typeface="方正大标宋简体" panose="02010600030101010101" charset="-122"/>
      <p:regular r:id="rId20"/>
    </p:embeddedFont>
    <p:embeddedFont>
      <p:font typeface="new exer" panose="02000000000000000000" pitchFamily="2" charset="0"/>
      <p:regular r:id="rId21"/>
    </p:embeddedFont>
    <p:embeddedFont>
      <p:font typeface="方正小标宋_GBK" panose="03000509000000000000" pitchFamily="65" charset="-122"/>
      <p:regular r:id="rId22"/>
    </p:embeddedFont>
    <p:embeddedFont>
      <p:font typeface="Calibri" panose="020F0502020204030204" pitchFamily="34" charset="0"/>
      <p:regular r:id="rId23"/>
      <p:bold r:id="rId24"/>
      <p:italic r:id="rId25"/>
      <p:boldItalic r:id="rId2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font" Target="fonts/font16.fntdata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font" Target="fonts/font15.fntdata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font" Target="fonts/font14.fntdata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font" Target="fonts/font13.fntdata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9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font" Target="fonts/font12.fntdata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6" Type="http://schemas.openxmlformats.org/officeDocument/2006/relationships/image" Target="../media/image6.tif"/><Relationship Id="rId5" Type="http://schemas.openxmlformats.org/officeDocument/2006/relationships/image" Target="../media/image5.tif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8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8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8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image" Target="../media/image9.T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/>
              <a:t>第五课时 </a:t>
            </a:r>
            <a:r>
              <a:rPr lang="en-US" altLang="zh-CN" sz="6000" b="1">
                <a:latin typeface="Times New Roman" panose="02020603050405020304" pitchFamily="18" charset="0"/>
                <a:cs typeface="Times New Roman" panose="02020603050405020304" pitchFamily="18" charset="0"/>
              </a:rPr>
              <a:t>Hit it big</a:t>
            </a:r>
            <a:endParaRPr lang="zh-CN" altLang="zh-CN" sz="6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三年级英语下册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59E0831B-83DC-4F40-982D-7B2A41244F93}"/>
              </a:ext>
            </a:extLst>
          </p:cNvPr>
          <p:cNvSpPr/>
          <p:nvPr/>
        </p:nvSpPr>
        <p:spPr>
          <a:xfrm>
            <a:off x="580844" y="915791"/>
            <a:ext cx="10840529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一、根据图片或中文提示写出单词。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1.Let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s make a                                 .</a:t>
            </a:r>
          </a:p>
          <a:p>
            <a:pPr>
              <a:lnSpc>
                <a:spcPct val="150000"/>
              </a:lnSpc>
            </a:pPr>
            <a:endParaRPr lang="en-US" altLang="zh-CN" sz="36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2.We 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can help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you                                  .</a:t>
            </a:r>
            <a:endParaRPr lang="en-US" altLang="zh-CN" sz="36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36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B5378561-EFA2-4A06-8C2A-6F51490C80D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43344"/>
          <a:stretch/>
        </p:blipFill>
        <p:spPr>
          <a:xfrm>
            <a:off x="3422686" y="1921812"/>
            <a:ext cx="2080967" cy="767185"/>
          </a:xfrm>
          <a:prstGeom prst="rect">
            <a:avLst/>
          </a:prstGeom>
        </p:spPr>
      </p:pic>
      <p:pic>
        <p:nvPicPr>
          <p:cNvPr id="9" name="image83.jpeg">
            <a:extLst>
              <a:ext uri="{FF2B5EF4-FFF2-40B4-BE49-F238E27FC236}">
                <a16:creationId xmlns:a16="http://schemas.microsoft.com/office/drawing/2014/main" xmlns="" id="{F4FE572A-7CB9-4972-973B-4308D7AD80EC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5591887" y="1682159"/>
            <a:ext cx="1439545" cy="1295400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A8905F56-D682-4A9E-8A89-BAFAB5D15E3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43344"/>
          <a:stretch/>
        </p:blipFill>
        <p:spPr>
          <a:xfrm>
            <a:off x="4180922" y="3614750"/>
            <a:ext cx="2080967" cy="767185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1E64CDDC-C34A-4774-99F9-6F8A943BC06B}"/>
              </a:ext>
            </a:extLst>
          </p:cNvPr>
          <p:cNvSpPr/>
          <p:nvPr/>
        </p:nvSpPr>
        <p:spPr>
          <a:xfrm>
            <a:off x="3657460" y="1973089"/>
            <a:ext cx="15424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>
                <a:solidFill>
                  <a:srgbClr val="E72582"/>
                </a:solidFill>
                <a:latin typeface="new exer" panose="02000000000000000000" pitchFamily="2" charset="0"/>
                <a:ea typeface="方正书宋_GBK" panose="03000509000000000000" pitchFamily="65" charset="-122"/>
              </a:rPr>
              <a:t>snowman</a:t>
            </a:r>
            <a:endParaRPr lang="zh-CN" altLang="en-US" sz="4000">
              <a:solidFill>
                <a:srgbClr val="E72582"/>
              </a:solidFill>
              <a:latin typeface="new exer" panose="02000000000000000000" pitchFamily="2" charset="0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1D3FCC33-8309-4DF0-AAA2-84F210567514}"/>
              </a:ext>
            </a:extLst>
          </p:cNvPr>
          <p:cNvSpPr/>
          <p:nvPr/>
        </p:nvSpPr>
        <p:spPr>
          <a:xfrm>
            <a:off x="4616665" y="3656797"/>
            <a:ext cx="85953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E72582"/>
                </a:solidFill>
                <a:latin typeface="new exer" panose="02000000000000000000" pitchFamily="2" charset="0"/>
                <a:ea typeface="方正书宋_GBK" panose="03000509000000000000" pitchFamily="65" charset="-122"/>
              </a:rPr>
              <a:t>hear</a:t>
            </a:r>
            <a:endParaRPr lang="zh-CN" altLang="en-US" sz="4000" dirty="0">
              <a:solidFill>
                <a:srgbClr val="E72582"/>
              </a:solidFill>
              <a:latin typeface="new exer" panose="02000000000000000000" pitchFamily="2" charset="0"/>
              <a:ea typeface="方正书宋_GBK" panose="03000509000000000000" pitchFamily="65" charset="-122"/>
            </a:endParaRPr>
          </a:p>
        </p:txBody>
      </p:sp>
      <p:pic>
        <p:nvPicPr>
          <p:cNvPr id="15" name="image116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6407101" y="3329615"/>
            <a:ext cx="1485623" cy="133745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63703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C52433B3-999D-43DB-9D49-0F2F227A813E}"/>
              </a:ext>
            </a:extLst>
          </p:cNvPr>
          <p:cNvSpPr/>
          <p:nvPr/>
        </p:nvSpPr>
        <p:spPr>
          <a:xfrm>
            <a:off x="580844" y="915791"/>
            <a:ext cx="10840529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3.In 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my                    (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梦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),my body parts talk to me.</a:t>
            </a:r>
            <a:endParaRPr lang="zh-CN" altLang="zh-CN" sz="36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4.We 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have got different                    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脸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).  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BCA06D51-C370-40C0-8BEB-FFCBDD2410F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43344"/>
          <a:stretch/>
        </p:blipFill>
        <p:spPr>
          <a:xfrm>
            <a:off x="2137349" y="1298566"/>
            <a:ext cx="2080967" cy="76718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817B1521-FF07-4702-9E2A-E2ECE8A80B1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43344"/>
          <a:stretch/>
        </p:blipFill>
        <p:spPr>
          <a:xfrm>
            <a:off x="5055516" y="2318431"/>
            <a:ext cx="2080967" cy="767185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7A07A00F-D1A6-4FA3-B73A-321BD7A8B24B}"/>
              </a:ext>
            </a:extLst>
          </p:cNvPr>
          <p:cNvSpPr/>
          <p:nvPr/>
        </p:nvSpPr>
        <p:spPr>
          <a:xfrm>
            <a:off x="2592364" y="1344285"/>
            <a:ext cx="116730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>
                <a:solidFill>
                  <a:srgbClr val="E72582"/>
                </a:solidFill>
                <a:latin typeface="new exer" panose="02000000000000000000" pitchFamily="2" charset="0"/>
                <a:ea typeface="方正书宋_GBK" panose="03000509000000000000" pitchFamily="65" charset="-122"/>
              </a:rPr>
              <a:t>dream</a:t>
            </a:r>
            <a:endParaRPr lang="zh-CN" altLang="en-US" sz="4000">
              <a:solidFill>
                <a:srgbClr val="E72582"/>
              </a:solidFill>
              <a:latin typeface="new exer" panose="02000000000000000000" pitchFamily="2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A19F0885-220A-43EE-89C7-12E5F173AA0A}"/>
              </a:ext>
            </a:extLst>
          </p:cNvPr>
          <p:cNvSpPr/>
          <p:nvPr/>
        </p:nvSpPr>
        <p:spPr>
          <a:xfrm>
            <a:off x="5489589" y="2364703"/>
            <a:ext cx="102303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>
                <a:solidFill>
                  <a:srgbClr val="E72582"/>
                </a:solidFill>
                <a:latin typeface="new exer" panose="02000000000000000000" pitchFamily="2" charset="0"/>
                <a:ea typeface="方正书宋_GBK" panose="03000509000000000000" pitchFamily="65" charset="-122"/>
              </a:rPr>
              <a:t>faces</a:t>
            </a:r>
            <a:endParaRPr lang="zh-CN" altLang="en-US" sz="4000">
              <a:solidFill>
                <a:srgbClr val="E72582"/>
              </a:solidFill>
              <a:latin typeface="new exer" panose="02000000000000000000" pitchFamily="2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6142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60" y="861094"/>
            <a:ext cx="11006455" cy="15781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二、老师向同学们展示了几款现有的机器人。根据图片提示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圈出正确的单词。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6939" y="2459232"/>
            <a:ext cx="9960203" cy="1661304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731772" y="4086032"/>
            <a:ext cx="10780143" cy="26037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1.The robot 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has /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hasn’t) got two big ears.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2.The robot has got a big 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body /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mouth).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3.The robot has got three 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hands /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feet).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4.The robot has got four (arms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 legs ).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3024147" y="4187879"/>
            <a:ext cx="849113" cy="588638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5359030" y="4799289"/>
            <a:ext cx="1102155" cy="588638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5359030" y="5432984"/>
            <a:ext cx="1231551" cy="588638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6225359" y="6059132"/>
            <a:ext cx="943192" cy="588638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60555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image89.jpeg">
            <a:extLst>
              <a:ext uri="{FF2B5EF4-FFF2-40B4-BE49-F238E27FC236}">
                <a16:creationId xmlns:a16="http://schemas.microsoft.com/office/drawing/2014/main" xmlns="" id="{12BE1CF0-E23B-4BC1-A749-E5C4327007A3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2936530" y="2151154"/>
            <a:ext cx="6011545" cy="323977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318D1F66-6A00-4BFF-B2F0-A2794276382E}"/>
              </a:ext>
            </a:extLst>
          </p:cNvPr>
          <p:cNvSpPr/>
          <p:nvPr/>
        </p:nvSpPr>
        <p:spPr>
          <a:xfrm>
            <a:off x="505460" y="861094"/>
            <a:ext cx="10873686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三、看图仿例写一写。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1.A hippo(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河马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) has got </a:t>
            </a:r>
            <a:r>
              <a:rPr lang="en-US" altLang="zh-CN" sz="3600" u="sng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 short tail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.</a:t>
            </a:r>
          </a:p>
          <a:p>
            <a:endParaRPr lang="en-US" altLang="zh-CN" sz="36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</a:endParaRPr>
          </a:p>
          <a:p>
            <a:endParaRPr lang="en-US" altLang="zh-CN" sz="36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</a:endParaRPr>
          </a:p>
          <a:p>
            <a:endParaRPr lang="en-US" altLang="zh-CN" sz="36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</a:endParaRPr>
          </a:p>
          <a:p>
            <a:endParaRPr lang="en-US" altLang="zh-CN" sz="36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</a:endParaRPr>
          </a:p>
          <a:p>
            <a:endParaRPr lang="en-US" altLang="zh-CN" sz="36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</a:endParaRPr>
          </a:p>
          <a:p>
            <a:endParaRPr lang="en-US" altLang="zh-CN" sz="36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</a:endParaRPr>
          </a:p>
          <a:p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2.A hippo has got</a:t>
            </a:r>
            <a:r>
              <a:rPr lang="zh-CN" altLang="zh-CN" sz="3600" u="sng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600" u="sng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.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E55F7D4A-F6EC-4FE9-A6E2-6AC359D6B513}"/>
              </a:ext>
            </a:extLst>
          </p:cNvPr>
          <p:cNvSpPr/>
          <p:nvPr/>
        </p:nvSpPr>
        <p:spPr>
          <a:xfrm>
            <a:off x="4213766" y="5203889"/>
            <a:ext cx="213391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 big body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18667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image89.jpeg">
            <a:extLst>
              <a:ext uri="{FF2B5EF4-FFF2-40B4-BE49-F238E27FC236}">
                <a16:creationId xmlns:a16="http://schemas.microsoft.com/office/drawing/2014/main" xmlns="" id="{12BE1CF0-E23B-4BC1-A749-E5C4327007A3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3002914" y="946407"/>
            <a:ext cx="6011545" cy="323977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318D1F66-6A00-4BFF-B2F0-A2794276382E}"/>
              </a:ext>
            </a:extLst>
          </p:cNvPr>
          <p:cNvSpPr/>
          <p:nvPr/>
        </p:nvSpPr>
        <p:spPr>
          <a:xfrm>
            <a:off x="505460" y="3912168"/>
            <a:ext cx="10873686" cy="25081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3.A hippo has got</a:t>
            </a:r>
            <a:r>
              <a:rPr lang="zh-CN" altLang="zh-CN" sz="3600" u="sng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4.A hippo has got</a:t>
            </a:r>
            <a:r>
              <a:rPr lang="zh-CN" altLang="zh-CN" sz="3600" u="sng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5.A hippo has got</a:t>
            </a:r>
            <a:r>
              <a:rPr lang="zh-CN" altLang="zh-CN" sz="3600" u="sng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.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784A1CBD-13FF-4472-86E3-BCBA7E819827}"/>
              </a:ext>
            </a:extLst>
          </p:cNvPr>
          <p:cNvSpPr/>
          <p:nvPr/>
        </p:nvSpPr>
        <p:spPr>
          <a:xfrm>
            <a:off x="4244916" y="4140010"/>
            <a:ext cx="25058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small ears</a:t>
            </a:r>
            <a:r>
              <a:rPr lang="zh-CN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14A929C9-504F-4B15-89DD-DCC452CAF7C7}"/>
              </a:ext>
            </a:extLst>
          </p:cNvPr>
          <p:cNvSpPr/>
          <p:nvPr/>
        </p:nvSpPr>
        <p:spPr>
          <a:xfrm>
            <a:off x="4244916" y="4908925"/>
            <a:ext cx="258275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small eyes</a:t>
            </a:r>
            <a:r>
              <a:rPr lang="zh-CN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F3B0CFEA-5CA6-4E60-9A3E-B330956179BE}"/>
              </a:ext>
            </a:extLst>
          </p:cNvPr>
          <p:cNvSpPr/>
          <p:nvPr/>
        </p:nvSpPr>
        <p:spPr>
          <a:xfrm>
            <a:off x="4309036" y="5728259"/>
            <a:ext cx="251863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 big nose</a:t>
            </a:r>
            <a:r>
              <a:rPr lang="zh-CN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48082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image89.jpeg">
            <a:extLst>
              <a:ext uri="{FF2B5EF4-FFF2-40B4-BE49-F238E27FC236}">
                <a16:creationId xmlns:a16="http://schemas.microsoft.com/office/drawing/2014/main" xmlns="" id="{12BE1CF0-E23B-4BC1-A749-E5C4327007A3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3947615" y="861094"/>
            <a:ext cx="6011545" cy="323977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318D1F66-6A00-4BFF-B2F0-A2794276382E}"/>
              </a:ext>
            </a:extLst>
          </p:cNvPr>
          <p:cNvSpPr/>
          <p:nvPr/>
        </p:nvSpPr>
        <p:spPr>
          <a:xfrm>
            <a:off x="505460" y="3912168"/>
            <a:ext cx="10873686" cy="16764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6.A hippo has got</a:t>
            </a:r>
            <a:r>
              <a:rPr lang="zh-CN" altLang="zh-CN" sz="3600" u="sng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7.A hippo has got</a:t>
            </a:r>
            <a:r>
              <a:rPr lang="zh-CN" altLang="zh-CN" sz="3600" u="sng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. </a:t>
            </a:r>
            <a:endParaRPr lang="zh-CN" altLang="en-US" sz="360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2F004C1D-34A4-4F49-9DD9-4E0A65A489F1}"/>
              </a:ext>
            </a:extLst>
          </p:cNvPr>
          <p:cNvSpPr/>
          <p:nvPr/>
        </p:nvSpPr>
        <p:spPr>
          <a:xfrm>
            <a:off x="4101324" y="4081362"/>
            <a:ext cx="28520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 big mouth</a:t>
            </a:r>
            <a:r>
              <a:rPr lang="zh-CN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2E1B7378-A1E7-4103-863E-3E0A0876F4EB}"/>
              </a:ext>
            </a:extLst>
          </p:cNvPr>
          <p:cNvSpPr/>
          <p:nvPr/>
        </p:nvSpPr>
        <p:spPr>
          <a:xfrm>
            <a:off x="4193307" y="4896887"/>
            <a:ext cx="242887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short legs</a:t>
            </a:r>
            <a:r>
              <a:rPr lang="zh-CN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66206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10" name="矩形 9"/>
          <p:cNvSpPr/>
          <p:nvPr/>
        </p:nvSpPr>
        <p:spPr>
          <a:xfrm>
            <a:off x="505459" y="841079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David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和同学们参观科技展时看到了一个特别的机器人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他们正在兴奋地讨论它。看图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判断他们对机器人的描述是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(T)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否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(F)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正确</a:t>
            </a:r>
            <a:r>
              <a:rPr lang="zh-CN" altLang="zh-CN" sz="34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1.The robot has got short hair.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2.The robot has got a small head.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3.The robot hasn’t got ears.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4.The robot has got two big eyes.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(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5.The robot has got two long arms.</a:t>
            </a:r>
            <a:endParaRPr lang="zh-CN" altLang="en-US" sz="3400" dirty="0"/>
          </a:p>
        </p:txBody>
      </p:sp>
      <p:pic>
        <p:nvPicPr>
          <p:cNvPr id="11" name="image122.jpeg"/>
          <p:cNvPicPr/>
          <p:nvPr/>
        </p:nvPicPr>
        <p:blipFill rotWithShape="1">
          <a:blip r:embed="rId4"/>
          <a:srcRect l="7477" r="57989"/>
          <a:stretch/>
        </p:blipFill>
        <p:spPr>
          <a:xfrm>
            <a:off x="8448835" y="2505782"/>
            <a:ext cx="2268748" cy="3380999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1112233" y="2605494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88189" y="341647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112233" y="411086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124255" y="4951947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112233" y="571928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10223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三年级英语下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347</Words>
  <Application>Microsoft Office PowerPoint</Application>
  <PresentationFormat>宽屏</PresentationFormat>
  <Paragraphs>69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4" baseType="lpstr">
      <vt:lpstr>Times New Roman</vt:lpstr>
      <vt:lpstr>方正书宋_GBK</vt:lpstr>
      <vt:lpstr>方正隶变_GBK</vt:lpstr>
      <vt:lpstr>NEU-BZ</vt:lpstr>
      <vt:lpstr>微软雅黑</vt:lpstr>
      <vt:lpstr>方正黑体_GBK</vt:lpstr>
      <vt:lpstr>方正大标宋简体</vt:lpstr>
      <vt:lpstr>new exer</vt:lpstr>
      <vt:lpstr>Wingdings</vt:lpstr>
      <vt:lpstr>方正小标宋_GBK</vt:lpstr>
      <vt:lpstr>宋体</vt:lpstr>
      <vt:lpstr>Calibri</vt:lpstr>
      <vt:lpstr>汉仪雅酷黑 95W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232</cp:revision>
  <dcterms:created xsi:type="dcterms:W3CDTF">2019-06-19T02:08:00Z</dcterms:created>
  <dcterms:modified xsi:type="dcterms:W3CDTF">2026-03-02T02:52:43Z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